
<file path=[Content_Types].xml><?xml version="1.0" encoding="utf-8"?>
<Types xmlns="http://schemas.openxmlformats.org/package/2006/content-types">
  <Override PartName="/ppt/notesSlides/notesSlide24.xml" ContentType="application/vnd.openxmlformats-officedocument.presentationml.notesSlide+xml"/>
  <Default Extension="pdf" ContentType="application/pdf"/>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notesSlides/notesSlide45.xml" ContentType="application/vnd.openxmlformats-officedocument.presentationml.notes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notesSlides/notesSlide44.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47"/>
  </p:notesMasterIdLst>
  <p:sldIdLst>
    <p:sldId id="352" r:id="rId2"/>
    <p:sldId id="350" r:id="rId3"/>
    <p:sldId id="356" r:id="rId4"/>
    <p:sldId id="357" r:id="rId5"/>
    <p:sldId id="358" r:id="rId6"/>
    <p:sldId id="399" r:id="rId7"/>
    <p:sldId id="360" r:id="rId8"/>
    <p:sldId id="368" r:id="rId9"/>
    <p:sldId id="369" r:id="rId10"/>
    <p:sldId id="367" r:id="rId11"/>
    <p:sldId id="372" r:id="rId12"/>
    <p:sldId id="373" r:id="rId13"/>
    <p:sldId id="374" r:id="rId14"/>
    <p:sldId id="375" r:id="rId15"/>
    <p:sldId id="376" r:id="rId16"/>
    <p:sldId id="377" r:id="rId17"/>
    <p:sldId id="379" r:id="rId18"/>
    <p:sldId id="380" r:id="rId19"/>
    <p:sldId id="381" r:id="rId20"/>
    <p:sldId id="385" r:id="rId21"/>
    <p:sldId id="386" r:id="rId22"/>
    <p:sldId id="384" r:id="rId23"/>
    <p:sldId id="378" r:id="rId24"/>
    <p:sldId id="362" r:id="rId25"/>
    <p:sldId id="388" r:id="rId26"/>
    <p:sldId id="389" r:id="rId27"/>
    <p:sldId id="390" r:id="rId28"/>
    <p:sldId id="391" r:id="rId29"/>
    <p:sldId id="387" r:id="rId30"/>
    <p:sldId id="404" r:id="rId31"/>
    <p:sldId id="361" r:id="rId32"/>
    <p:sldId id="401" r:id="rId33"/>
    <p:sldId id="402" r:id="rId34"/>
    <p:sldId id="364" r:id="rId35"/>
    <p:sldId id="392" r:id="rId36"/>
    <p:sldId id="393" r:id="rId37"/>
    <p:sldId id="394" r:id="rId38"/>
    <p:sldId id="396" r:id="rId39"/>
    <p:sldId id="395" r:id="rId40"/>
    <p:sldId id="397" r:id="rId41"/>
    <p:sldId id="398" r:id="rId42"/>
    <p:sldId id="365" r:id="rId43"/>
    <p:sldId id="366" r:id="rId44"/>
    <p:sldId id="383" r:id="rId45"/>
    <p:sldId id="400" r:id="rId46"/>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5pPr>
    <a:lvl6pPr marL="2286000" algn="l" defTabSz="457200" rtl="0" eaLnBrk="1" latinLnBrk="0" hangingPunct="1">
      <a:defRPr kern="1200">
        <a:solidFill>
          <a:schemeClr val="bg1"/>
        </a:solidFill>
        <a:latin typeface="Arial" charset="0"/>
        <a:ea typeface="+mn-ea"/>
        <a:cs typeface="+mn-cs"/>
      </a:defRPr>
    </a:lvl6pPr>
    <a:lvl7pPr marL="2743200" algn="l" defTabSz="457200" rtl="0" eaLnBrk="1" latinLnBrk="0" hangingPunct="1">
      <a:defRPr kern="1200">
        <a:solidFill>
          <a:schemeClr val="bg1"/>
        </a:solidFill>
        <a:latin typeface="Arial" charset="0"/>
        <a:ea typeface="+mn-ea"/>
        <a:cs typeface="+mn-cs"/>
      </a:defRPr>
    </a:lvl7pPr>
    <a:lvl8pPr marL="3200400" algn="l" defTabSz="457200" rtl="0" eaLnBrk="1" latinLnBrk="0" hangingPunct="1">
      <a:defRPr kern="1200">
        <a:solidFill>
          <a:schemeClr val="bg1"/>
        </a:solidFill>
        <a:latin typeface="Arial" charset="0"/>
        <a:ea typeface="+mn-ea"/>
        <a:cs typeface="+mn-cs"/>
      </a:defRPr>
    </a:lvl8pPr>
    <a:lvl9pPr marL="3657600" algn="l" defTabSz="4572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800080"/>
    <a:srgbClr val="004080"/>
    <a:srgbClr val="CCFF66"/>
    <a:srgbClr val="8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3923" autoAdjust="0"/>
    <p:restoredTop sz="85335" autoAdjust="0"/>
  </p:normalViewPr>
  <p:slideViewPr>
    <p:cSldViewPr>
      <p:cViewPr>
        <p:scale>
          <a:sx n="75" d="100"/>
          <a:sy n="75" d="100"/>
        </p:scale>
        <p:origin x="-2688" y="-920"/>
      </p:cViewPr>
      <p:guideLst>
        <p:guide orient="horz" pos="2160"/>
        <p:guide pos="2880"/>
      </p:guideLst>
    </p:cSldViewPr>
  </p:slideViewPr>
  <p:outlineViewPr>
    <p:cViewPr varScale="1">
      <p:scale>
        <a:sx n="170" d="200"/>
        <a:sy n="170" d="200"/>
      </p:scale>
      <p:origin x="-780" y="-84"/>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3" d="100"/>
          <a:sy n="83" d="100"/>
        </p:scale>
        <p:origin x="-2824"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prstTxWarp prst="textNoShape">
              <a:avLst/>
            </a:prstTxWarp>
          </a:bodyPr>
          <a:lstStyle/>
          <a:p>
            <a:pPr>
              <a:defRPr/>
            </a:pPr>
            <a:endParaRPr lang="it-IT"/>
          </a:p>
        </p:txBody>
      </p:sp>
      <p:sp>
        <p:nvSpPr>
          <p:cNvPr id="4098" name="AutoShape 2"/>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prstTxWarp prst="textNoShape">
              <a:avLst/>
            </a:prstTxWarp>
          </a:bodyPr>
          <a:lstStyle/>
          <a:p>
            <a:pPr>
              <a:defRPr/>
            </a:pPr>
            <a:endParaRPr lang="it-IT"/>
          </a:p>
        </p:txBody>
      </p:sp>
      <p:sp>
        <p:nvSpPr>
          <p:cNvPr id="4099" name="AutoShape 3"/>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prstTxWarp prst="textNoShape">
              <a:avLst/>
            </a:prstTxWarp>
          </a:bodyPr>
          <a:lstStyle/>
          <a:p>
            <a:pPr>
              <a:defRPr/>
            </a:pPr>
            <a:endParaRPr lang="it-IT"/>
          </a:p>
        </p:txBody>
      </p:sp>
      <p:sp>
        <p:nvSpPr>
          <p:cNvPr id="4100" name="AutoShape 4"/>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prstTxWarp prst="textNoShape">
              <a:avLst/>
            </a:prstTxWarp>
          </a:bodyPr>
          <a:lstStyle/>
          <a:p>
            <a:pPr>
              <a:defRPr/>
            </a:pPr>
            <a:endParaRPr lang="it-IT"/>
          </a:p>
        </p:txBody>
      </p:sp>
      <p:sp>
        <p:nvSpPr>
          <p:cNvPr id="4101" name="AutoShape 5"/>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prstTxWarp prst="textNoShape">
              <a:avLst/>
            </a:prstTxWarp>
          </a:bodyPr>
          <a:lstStyle/>
          <a:p>
            <a:pPr>
              <a:defRPr/>
            </a:pPr>
            <a:endParaRPr lang="it-IT"/>
          </a:p>
        </p:txBody>
      </p:sp>
      <p:sp>
        <p:nvSpPr>
          <p:cNvPr id="38919" name="Rectangle 6"/>
          <p:cNvSpPr>
            <a:spLocks noGrp="1" noRot="1" noChangeAspect="1" noChangeArrowheads="1"/>
          </p:cNvSpPr>
          <p:nvPr>
            <p:ph type="sldImg"/>
          </p:nvPr>
        </p:nvSpPr>
        <p:spPr bwMode="auto">
          <a:xfrm>
            <a:off x="1106488" y="812800"/>
            <a:ext cx="5335587" cy="3998913"/>
          </a:xfrm>
          <a:prstGeom prst="rect">
            <a:avLst/>
          </a:prstGeom>
          <a:noFill/>
          <a:ln w="9525">
            <a:noFill/>
            <a:round/>
            <a:headEnd/>
            <a:tailEnd/>
          </a:ln>
        </p:spPr>
      </p:sp>
      <p:sp>
        <p:nvSpPr>
          <p:cNvPr id="4103" name="Rectangle 7"/>
          <p:cNvSpPr>
            <a:spLocks noGrp="1" noChangeArrowheads="1"/>
          </p:cNvSpPr>
          <p:nvPr>
            <p:ph type="body"/>
          </p:nvPr>
        </p:nvSpPr>
        <p:spPr bwMode="auto">
          <a:xfrm>
            <a:off x="755650" y="5078413"/>
            <a:ext cx="6038850" cy="480218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it-IT" noProof="0"/>
          </a:p>
        </p:txBody>
      </p:sp>
      <p:sp>
        <p:nvSpPr>
          <p:cNvPr id="4104" name="Rectangle 8"/>
          <p:cNvSpPr>
            <a:spLocks noGrp="1" noChangeArrowheads="1"/>
          </p:cNvSpPr>
          <p:nvPr>
            <p:ph type="hdr"/>
          </p:nvPr>
        </p:nvSpPr>
        <p:spPr bwMode="auto">
          <a:xfrm>
            <a:off x="0" y="0"/>
            <a:ext cx="3271838" cy="5254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it-IT"/>
          </a:p>
        </p:txBody>
      </p:sp>
      <p:sp>
        <p:nvSpPr>
          <p:cNvPr id="4105" name="Rectangle 9"/>
          <p:cNvSpPr>
            <a:spLocks noGrp="1" noChangeArrowheads="1"/>
          </p:cNvSpPr>
          <p:nvPr>
            <p:ph type="dt"/>
          </p:nvPr>
        </p:nvSpPr>
        <p:spPr bwMode="auto">
          <a:xfrm>
            <a:off x="4278313" y="0"/>
            <a:ext cx="3271837" cy="5254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it-IT"/>
          </a:p>
        </p:txBody>
      </p:sp>
      <p:sp>
        <p:nvSpPr>
          <p:cNvPr id="4106" name="Rectangle 10"/>
          <p:cNvSpPr>
            <a:spLocks noGrp="1" noChangeArrowheads="1"/>
          </p:cNvSpPr>
          <p:nvPr>
            <p:ph type="ftr"/>
          </p:nvPr>
        </p:nvSpPr>
        <p:spPr bwMode="auto">
          <a:xfrm>
            <a:off x="0" y="10156825"/>
            <a:ext cx="3271838" cy="52546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it-IT"/>
          </a:p>
        </p:txBody>
      </p:sp>
      <p:sp>
        <p:nvSpPr>
          <p:cNvPr id="4107" name="Rectangle 11"/>
          <p:cNvSpPr>
            <a:spLocks noGrp="1" noChangeArrowheads="1"/>
          </p:cNvSpPr>
          <p:nvPr>
            <p:ph type="sldNum"/>
          </p:nvPr>
        </p:nvSpPr>
        <p:spPr bwMode="auto">
          <a:xfrm>
            <a:off x="4278313" y="10156825"/>
            <a:ext cx="3271837" cy="52546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fld id="{4FAF51A1-158F-1B41-A403-6FCD7FADD84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ヒラギノ角ゴ Pro W3" charset="-128"/>
      </a:defRPr>
    </a:lvl1pPr>
    <a:lvl2pPr marL="37931725" indent="-37474525"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2413" cy="3998913"/>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4FAF51A1-158F-1B41-A403-6FCD7FADD84C}"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10</a:t>
            </a:fld>
            <a:endParaRPr lang="it-IT"/>
          </a:p>
        </p:txBody>
      </p:sp>
      <p:sp>
        <p:nvSpPr>
          <p:cNvPr id="45059" name="Text Box 1"/>
          <p:cNvSpPr>
            <a:spLocks noGrp="1" noRot="1" noChangeAspect="1" noChangeArrowheads="1"/>
          </p:cNvSpPr>
          <p:nvPr>
            <p:ph type="sldImg"/>
          </p:nvPr>
        </p:nvSpPr>
        <p:spPr>
          <a:xfrm>
            <a:off x="1106488" y="316706"/>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31837" y="4583906"/>
            <a:ext cx="6148387" cy="5867400"/>
          </a:xfrm>
          <a:noFill/>
          <a:ln/>
        </p:spPr>
        <p:txBody>
          <a:bodyPr wrap="square" anchor="t">
            <a:noAutofit/>
          </a:bodyPr>
          <a:lstStyle/>
          <a:p>
            <a:pPr algn="just"/>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11</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184666"/>
          </a:xfrm>
          <a:noFill/>
          <a:ln/>
        </p:spPr>
        <p:txBody>
          <a:bodyPr wrap="square" anchor="t">
            <a:spAutoFit/>
          </a:bodyPr>
          <a:lstStyle/>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12</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184666"/>
          </a:xfrm>
          <a:noFill/>
          <a:ln/>
        </p:spPr>
        <p:txBody>
          <a:bodyPr wrap="square" anchor="t">
            <a:spAutoFit/>
          </a:bodyPr>
          <a:lstStyle/>
          <a:p>
            <a:pPr algn="just"/>
            <a:endParaRP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13</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sz="1200" kern="1200" dirty="0" smtClean="0">
              <a:solidFill>
                <a:srgbClr val="000000"/>
              </a:solidFill>
              <a:latin typeface="Times New Roman" charset="0"/>
              <a:ea typeface="ヒラギノ角ゴ Pro W3" charset="-128"/>
              <a:cs typeface="ヒラギノ角ゴ Pro W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14</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15</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16</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17</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endParaRPr lang="it-IT" sz="1200" kern="1200" dirty="0" smtClean="0">
              <a:solidFill>
                <a:srgbClr val="000000"/>
              </a:solidFill>
              <a:latin typeface="Times New Roman" charset="0"/>
              <a:ea typeface="ヒラギノ角ゴ Pro W3" charset="-128"/>
              <a:cs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18</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350837" y="4964907"/>
            <a:ext cx="6857999" cy="184666"/>
          </a:xfrm>
          <a:noFill/>
          <a:ln/>
        </p:spPr>
        <p:txBody>
          <a:bodyPr wrap="square" anchor="t">
            <a:spAutoFit/>
          </a:bodyPr>
          <a:lstStyle/>
          <a:p>
            <a:pPr algn="just"/>
            <a:endParaRP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19</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184666"/>
          </a:xfrm>
          <a:noFill/>
          <a:ln/>
        </p:spPr>
        <p:txBody>
          <a:bodyPr wrap="square" anchor="t">
            <a:spAutoFit/>
          </a:bodyPr>
          <a:lstStyle/>
          <a:p>
            <a:pPr algn="just"/>
            <a:endParaRP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square" anchor="t"/>
          <a:lstStyle/>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b="1" kern="1200" dirty="0" smtClean="0">
              <a:solidFill>
                <a:srgbClr val="000000"/>
              </a:solidFill>
              <a:latin typeface="Times New Roman" charset="0"/>
              <a:ea typeface="ヒラギノ角ゴ Pro W3" charset="-128"/>
              <a:cs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20</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 name="Segnaposto note 4"/>
          <p:cNvSpPr>
            <a:spLocks noGrp="1"/>
          </p:cNvSpPr>
          <p:nvPr>
            <p:ph type="body" idx="10"/>
          </p:nvPr>
        </p:nvSpPr>
        <p:spPr/>
        <p:txBody>
          <a:bodyPr>
            <a:normAutofit/>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21</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22</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23</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95987" cy="184666"/>
          </a:xfrm>
          <a:noFill/>
          <a:ln/>
        </p:spPr>
        <p:txBody>
          <a:bodyPr wrap="square" anchor="t">
            <a:spAutoFit/>
          </a:bodyPr>
          <a:lstStyle/>
          <a:p>
            <a:pPr algn="just"/>
            <a:r>
              <a:rPr sz="1200" kern="1200" dirty="0" smtClean="0">
                <a:solidFill>
                  <a:srgbClr val="000000"/>
                </a:solidFill>
                <a:latin typeface="Times New Roman" charset="0"/>
                <a:ea typeface="ヒラギノ角ゴ Pro W3" charset="-128"/>
                <a:cs typeface="ヒラギノ角ゴ Pro W3" charset="-128"/>
              </a:rPr>
              <a:t> </a:t>
            </a:r>
            <a:endParaRPr dirty="0" smtClean="0"/>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24</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7"/>
            <a:ext cx="5919787" cy="184666"/>
          </a:xfrm>
          <a:noFill/>
          <a:ln/>
        </p:spPr>
        <p:txBody>
          <a:bodyPr wrap="square" anchor="t">
            <a:spAutoFit/>
          </a:bodyPr>
          <a:lstStyle/>
          <a:p>
            <a:pPr algn="just"/>
            <a:endParaRPr lang="it-I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25</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dirty="0" smtClean="0">
              <a:solidFill>
                <a:srgbClr val="000000"/>
              </a:solidFill>
              <a:ea typeface="TradeGothicLTStd" pitchFamily="32" charset="0"/>
              <a:cs typeface="TradeGothicLTStd" pitchFamily="32" charset="0"/>
            </a:endParaRPr>
          </a:p>
          <a:p>
            <a:endParaRPr lang="it-IT"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26</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r>
              <a:rPr sz="1200" kern="1200" dirty="0" smtClean="0">
                <a:solidFill>
                  <a:srgbClr val="000000"/>
                </a:solidFill>
                <a:latin typeface="Times New Roman" charset="0"/>
                <a:ea typeface="ヒラギノ角ゴ Pro W3" charset="-128"/>
                <a:cs typeface="ヒラギノ角ゴ Pro W3" charset="-128"/>
              </a:rPr>
              <a:t/>
            </a:r>
            <a:br>
              <a:rPr sz="1200" kern="1200" dirty="0" smtClean="0">
                <a:solidFill>
                  <a:srgbClr val="000000"/>
                </a:solidFill>
                <a:latin typeface="Times New Roman" charset="0"/>
                <a:ea typeface="ヒラギノ角ゴ Pro W3" charset="-128"/>
                <a:cs typeface="ヒラギノ角ゴ Pro W3" charset="-128"/>
              </a:rPr>
            </a:br>
            <a:endParaRPr dirty="0" smtClean="0"/>
          </a:p>
          <a:p>
            <a:endParaRPr 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27</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28</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95987" cy="184666"/>
          </a:xfrm>
          <a:noFill/>
          <a:ln/>
        </p:spPr>
        <p:txBody>
          <a:bodyPr wrap="square" anchor="t">
            <a:spAutoFit/>
          </a:bodyPr>
          <a:lstStyle/>
          <a:p>
            <a:pPr algn="just"/>
            <a:r>
              <a:rPr sz="1200" kern="1200" dirty="0" smtClean="0">
                <a:solidFill>
                  <a:srgbClr val="000000"/>
                </a:solidFill>
                <a:latin typeface="Times New Roman" charset="0"/>
                <a:ea typeface="ヒラギノ角ゴ Pro W3" charset="-128"/>
                <a:cs typeface="ヒラギノ角ゴ Pro W3" charset="-128"/>
              </a:rPr>
              <a:t> </a:t>
            </a:r>
            <a:endParaRPr dirty="0" smtClean="0"/>
          </a:p>
          <a:p>
            <a:pPr algn="just"/>
            <a:endParaRPr 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29</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184666"/>
          </a:xfrm>
          <a:noFill/>
          <a:ln/>
        </p:spPr>
        <p:txBody>
          <a:bodyPr wrap="square" anchor="t">
            <a:spAutoFit/>
          </a:bodyPr>
          <a:lstStyle/>
          <a:p>
            <a:pPr algn="just"/>
            <a:endParaRP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square" anchor="t"/>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30</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884238" y="4888706"/>
            <a:ext cx="5791200" cy="184666"/>
          </a:xfrm>
          <a:noFill/>
          <a:ln/>
        </p:spPr>
        <p:txBody>
          <a:bodyPr wrap="square" anchor="t">
            <a:spAutoFit/>
          </a:bodyPr>
          <a:lstStyle/>
          <a:p>
            <a:pPr algn="just"/>
            <a:endParaRPr lang="it-IT"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31</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427037" y="4888706"/>
            <a:ext cx="6804025" cy="184666"/>
          </a:xfrm>
          <a:noFill/>
          <a:ln/>
        </p:spPr>
        <p:txBody>
          <a:bodyPr wrap="square" anchor="t">
            <a:spAutoFit/>
          </a:bodyPr>
          <a:lstStyle/>
          <a:p>
            <a:pPr algn="just"/>
            <a:endParaRPr dirty="0" smtClean="0"/>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32</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1112838" y="5117306"/>
            <a:ext cx="5410200" cy="184666"/>
          </a:xfrm>
          <a:noFill/>
          <a:ln/>
        </p:spPr>
        <p:txBody>
          <a:bodyPr wrap="square" anchor="t">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dirty="0" smtClean="0"/>
          </a:p>
          <a:p>
            <a:pPr algn="just"/>
            <a:endParaRPr lang="it-IT"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33</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427037" y="4888706"/>
            <a:ext cx="6804025" cy="23821916"/>
          </a:xfrm>
          <a:noFill/>
          <a:ln/>
        </p:spPr>
        <p:txBody>
          <a:bodyPr wrap="square" anchor="t">
            <a:spAutoFit/>
          </a:bodyPr>
          <a:lstStyle/>
          <a:p>
            <a:pPr algn="just"/>
            <a:endParaRPr lang="it-IT"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34</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endParaRPr lang="it-IT" sz="1200" kern="1200" dirty="0" smtClean="0">
              <a:solidFill>
                <a:srgbClr val="000000"/>
              </a:solidFill>
              <a:latin typeface="Times New Roman" charset="0"/>
              <a:ea typeface="ヒラギノ角ゴ Pro W3" charset="-128"/>
              <a:cs typeface="ヒラギノ角ゴ Pro W3" charset="-128"/>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sz="1200" b="1" kern="1200" dirty="0" smtClean="0">
                <a:solidFill>
                  <a:srgbClr val="000000"/>
                </a:solidFill>
                <a:latin typeface="Times New Roman" charset="0"/>
                <a:ea typeface="ヒラギノ角ゴ Pro W3" charset="-128"/>
                <a:cs typeface="ヒラギノ角ゴ Pro W3" charset="-128"/>
              </a:rPr>
              <a:t> </a:t>
            </a:r>
            <a:endParaRPr dirty="0" smtClean="0"/>
          </a:p>
          <a:p>
            <a:endParaRPr lang="it-IT"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35</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1112837" y="5117306"/>
            <a:ext cx="5334000" cy="184666"/>
          </a:xfrm>
          <a:noFill/>
          <a:ln/>
        </p:spPr>
        <p:txBody>
          <a:bodyPr wrap="square" anchor="t">
            <a:spAutoFit/>
          </a:bodyPr>
          <a:lstStyle/>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36</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1036637" y="5117306"/>
            <a:ext cx="5410200" cy="184666"/>
          </a:xfrm>
          <a:noFill/>
          <a:ln/>
        </p:spPr>
        <p:txBody>
          <a:bodyPr wrap="square" anchor="t">
            <a:spAutoFit/>
          </a:bodyPr>
          <a:lstStyle/>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37</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1112837" y="5117306"/>
            <a:ext cx="5334000" cy="184666"/>
          </a:xfrm>
          <a:noFill/>
          <a:ln/>
        </p:spPr>
        <p:txBody>
          <a:bodyPr wrap="square" anchor="t">
            <a:sp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38</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1112837" y="5117306"/>
            <a:ext cx="5334000" cy="184666"/>
          </a:xfrm>
          <a:noFill/>
          <a:ln/>
        </p:spPr>
        <p:txBody>
          <a:bodyPr wrap="square" anchor="t">
            <a:spAutoFit/>
          </a:bodyPr>
          <a:lstStyle/>
          <a:p>
            <a:pPr algn="just"/>
            <a:endParaRPr dirty="0" smtClean="0"/>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39</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1112837" y="5117306"/>
            <a:ext cx="5334000" cy="424732"/>
          </a:xfrm>
          <a:noFill/>
          <a:ln/>
        </p:spPr>
        <p:txBody>
          <a:bodyPr wrap="square" anchor="t">
            <a:spAutoFit/>
          </a:bodyPr>
          <a:lstStyle/>
          <a:p>
            <a:pPr algn="just"/>
            <a:r>
              <a:rPr sz="1200" kern="1200" dirty="0" smtClean="0">
                <a:solidFill>
                  <a:srgbClr val="000000"/>
                </a:solidFill>
                <a:latin typeface="Times New Roman" charset="0"/>
                <a:ea typeface="ヒラギノ角ゴ Pro W3" charset="-128"/>
                <a:cs typeface="ヒラギノ角ゴ Pro W3" charset="-128"/>
              </a:rPr>
              <a:t> </a:t>
            </a:r>
            <a:endParaRPr dirty="0" smtClean="0"/>
          </a:p>
          <a:p>
            <a:pPr algn="just"/>
            <a:r>
              <a:rPr sz="1200" kern="1200" dirty="0" smtClean="0">
                <a:solidFill>
                  <a:srgbClr val="000000"/>
                </a:solidFill>
                <a:latin typeface="Times New Roman" charset="0"/>
                <a:ea typeface="ヒラギノ角ゴ Pro W3" charset="-128"/>
                <a:cs typeface="ヒラギノ角ゴ Pro W3" charset="-128"/>
              </a:rPr>
              <a:t> </a:t>
            </a:r>
            <a:endParaRPr dirty="0" smtClean="0"/>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4</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square" anchor="t"/>
          <a:lstStyle/>
          <a:p>
            <a:pPr algn="just"/>
            <a:endParaRPr lang="it-IT"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40</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41</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1112837" y="5117306"/>
            <a:ext cx="5334000" cy="184666"/>
          </a:xfrm>
          <a:noFill/>
          <a:ln/>
        </p:spPr>
        <p:txBody>
          <a:bodyPr wrap="square" anchor="t">
            <a:spAutoFit/>
          </a:bodyPr>
          <a:lstStyle/>
          <a:p>
            <a:pPr algn="just"/>
            <a:endParaRPr sz="1200" kern="1200" dirty="0" smtClean="0">
              <a:solidFill>
                <a:srgbClr val="000000"/>
              </a:solidFill>
              <a:latin typeface="Times New Roman" charset="0"/>
              <a:ea typeface="ヒラギノ角ゴ Pro W3" charset="-128"/>
              <a:cs typeface="ヒラギノ角ゴ Pro W3"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42</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424732"/>
          </a:xfrm>
          <a:noFill/>
          <a:ln/>
        </p:spPr>
        <p:txBody>
          <a:bodyPr wrap="square" anchor="t">
            <a:spAutoFit/>
          </a:bodyPr>
          <a:lstStyle/>
          <a:p>
            <a:pPr marL="0" marR="0" indent="0" algn="just" defTabSz="449263" rtl="0" eaLnBrk="0" fontAlgn="base" latinLnBrk="0" hangingPunct="0">
              <a:spcBef>
                <a:spcPct val="30000"/>
              </a:spcBef>
              <a:spcAft>
                <a:spcPct val="0"/>
              </a:spcAft>
              <a:buClr>
                <a:srgbClr val="000000"/>
              </a:buClr>
              <a:buSzPct val="100000"/>
              <a:buFont typeface="Times New Roman" charset="0"/>
              <a:buNone/>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a:p>
            <a:pPr algn="just"/>
            <a:endParaRPr lang="it-IT"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43</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sz="1200" b="1" kern="1200" dirty="0" smtClean="0">
                <a:solidFill>
                  <a:srgbClr val="000000"/>
                </a:solidFill>
                <a:latin typeface="Times New Roman" charset="0"/>
                <a:ea typeface="ヒラギノ角ゴ Pro W3" charset="-128"/>
                <a:cs typeface="ヒラギノ角ゴ Pro W3" charset="-128"/>
              </a:rPr>
              <a:t> </a:t>
            </a:r>
            <a:endParaRPr dirty="0" smtClean="0"/>
          </a:p>
          <a:p>
            <a:endParaRPr lang="it-IT"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44</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767387" cy="664797"/>
          </a:xfrm>
          <a:noFill/>
          <a:ln/>
        </p:spPr>
        <p:txBody>
          <a:bodyPr wrap="square" anchor="t">
            <a:spAutoFit/>
          </a:bodyPr>
          <a:lstStyle/>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sz="1200" b="1" kern="1200" dirty="0" smtClean="0">
              <a:solidFill>
                <a:srgbClr val="000000"/>
              </a:solidFill>
              <a:latin typeface="Times New Roman" charset="0"/>
              <a:ea typeface="ヒラギノ角ゴ Pro W3" charset="-128"/>
              <a:cs typeface="ヒラギノ角ゴ Pro W3" charset="-128"/>
            </a:endParaRPr>
          </a:p>
          <a:p>
            <a:pPr algn="just"/>
            <a:r>
              <a:rPr sz="1200" kern="1200" dirty="0" smtClean="0">
                <a:solidFill>
                  <a:srgbClr val="000000"/>
                </a:solidFill>
                <a:latin typeface="Times New Roman" charset="0"/>
                <a:ea typeface="ヒラギノ角ゴ Pro W3" charset="-128"/>
                <a:cs typeface="ヒラギノ角ゴ Pro W3" charset="-128"/>
              </a:rPr>
              <a:t> </a:t>
            </a:r>
            <a:endParaRPr dirty="0" smtClean="0"/>
          </a:p>
          <a:p>
            <a:pPr algn="just"/>
            <a:r>
              <a:rPr sz="1200" kern="1200" dirty="0" smtClean="0">
                <a:solidFill>
                  <a:srgbClr val="000000"/>
                </a:solidFill>
                <a:latin typeface="Times New Roman" charset="0"/>
                <a:ea typeface="ヒラギノ角ゴ Pro W3" charset="-128"/>
                <a:cs typeface="ヒラギノ角ゴ Pro W3" charset="-128"/>
              </a:rPr>
              <a:t> </a:t>
            </a:r>
            <a:endParaRPr dirty="0" smtClean="0"/>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it-IT" b="1" i="1" u="sng"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45</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sz="1200" b="1" kern="1200" dirty="0" smtClean="0">
                <a:solidFill>
                  <a:srgbClr val="000000"/>
                </a:solidFill>
                <a:latin typeface="Times New Roman" charset="0"/>
                <a:ea typeface="ヒラギノ角ゴ Pro W3" charset="-128"/>
                <a:cs typeface="ヒラギノ角ゴ Pro W3" charset="-128"/>
              </a:rPr>
              <a:t> </a:t>
            </a:r>
            <a:endParaRPr dirty="0" smtClean="0"/>
          </a:p>
          <a:p>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5</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square" anchor="t"/>
          <a:lstStyle/>
          <a:p>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6</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919787" cy="5105400"/>
          </a:xfrm>
          <a:noFill/>
          <a:ln/>
        </p:spPr>
        <p:txBody>
          <a:bodyPr wrap="none" anchor="t"/>
          <a:lstStyle/>
          <a:p>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7</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7"/>
            <a:ext cx="6072187" cy="184666"/>
          </a:xfrm>
          <a:noFill/>
          <a:ln/>
        </p:spPr>
        <p:txBody>
          <a:bodyPr wrap="square" anchor="t">
            <a:spAutoFit/>
          </a:bodyPr>
          <a:lstStyle/>
          <a:p>
            <a:pPr algn="just"/>
            <a:r>
              <a:rPr sz="1200" b="1" kern="1200" dirty="0" smtClean="0">
                <a:solidFill>
                  <a:srgbClr val="000000"/>
                </a:solidFill>
                <a:latin typeface="Times New Roman" charset="0"/>
                <a:ea typeface="ヒラギノ角ゴ Pro W3" charset="-128"/>
                <a:cs typeface="ヒラギノ角ゴ Pro W3" charset="-128"/>
              </a:rPr>
              <a:t> </a:t>
            </a:r>
            <a:endParaRPr dirty="0" smtClean="0"/>
          </a:p>
          <a:p>
            <a:pPr algn="just"/>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8</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427037" y="4888706"/>
            <a:ext cx="6857999" cy="184666"/>
          </a:xfrm>
          <a:noFill/>
          <a:ln/>
        </p:spPr>
        <p:txBody>
          <a:bodyPr wrap="square" anchor="t">
            <a:spAutoFit/>
          </a:bodyPr>
          <a:lstStyle/>
          <a:p>
            <a:pPr algn="just"/>
            <a:endParaRPr lang="it-IT" sz="1200" kern="1200" dirty="0" smtClean="0">
              <a:solidFill>
                <a:srgbClr val="000000"/>
              </a:solidFill>
              <a:latin typeface="Times New Roman" charset="0"/>
              <a:ea typeface="ヒラギノ角ゴ Pro W3" charset="-128"/>
              <a:cs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p:spPr>
        <p:txBody>
          <a:bodyPr/>
          <a:lstStyle/>
          <a:p>
            <a:fld id="{DE5633E7-FE51-E548-A82A-0A8C66C74BB2}" type="slidenum">
              <a:rPr lang="it-IT"/>
              <a:pPr/>
              <a:t>9</a:t>
            </a:fld>
            <a:endParaRPr lang="it-IT"/>
          </a:p>
        </p:txBody>
      </p:sp>
      <p:sp>
        <p:nvSpPr>
          <p:cNvPr id="4505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Text Box 2"/>
          <p:cNvSpPr>
            <a:spLocks noGrp="1" noChangeArrowheads="1"/>
          </p:cNvSpPr>
          <p:nvPr>
            <p:ph type="body" idx="1"/>
          </p:nvPr>
        </p:nvSpPr>
        <p:spPr>
          <a:xfrm>
            <a:off x="755650" y="5117306"/>
            <a:ext cx="5691187" cy="904863"/>
          </a:xfrm>
          <a:noFill/>
          <a:ln/>
        </p:spPr>
        <p:txBody>
          <a:bodyPr wrap="square" anchor="t">
            <a:spAutoFit/>
          </a:bodyPr>
          <a:lstStyle/>
          <a:p>
            <a:r>
              <a:rPr sz="1200" i="1" kern="1200" dirty="0" smtClean="0">
                <a:solidFill>
                  <a:srgbClr val="000000"/>
                </a:solidFill>
                <a:latin typeface="Times New Roman" charset="0"/>
                <a:ea typeface="ヒラギノ角ゴ Pro W3" charset="-128"/>
                <a:cs typeface="ヒラギノ角ゴ Pro W3" charset="-128"/>
              </a:rPr>
              <a:t> </a:t>
            </a:r>
            <a:endParaRPr dirty="0" smtClean="0"/>
          </a:p>
          <a:p>
            <a:pPr algn="just"/>
            <a:endParaRPr dirty="0" smtClean="0"/>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dirty="0" smtClean="0"/>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sz="1200" b="1" kern="1200" dirty="0" smtClean="0">
                <a:solidFill>
                  <a:srgbClr val="000000"/>
                </a:solidFill>
                <a:latin typeface="Times New Roman" charset="0"/>
                <a:ea typeface="ヒラギノ角ゴ Pro W3" charset="-128"/>
                <a:cs typeface="ヒラギノ角ゴ Pro W3" charset="-128"/>
              </a:rPr>
              <a:t> </a:t>
            </a:r>
            <a:endParaRPr dirty="0" smtClean="0"/>
          </a:p>
          <a:p>
            <a:pPr algn="just"/>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it-IT"/>
              <a:t>15/09/17</a:t>
            </a:r>
          </a:p>
        </p:txBody>
      </p:sp>
      <p:sp>
        <p:nvSpPr>
          <p:cNvPr id="5" name="Rectangle 3"/>
          <p:cNvSpPr>
            <a:spLocks noGrp="1" noChangeArrowheads="1"/>
          </p:cNvSpPr>
          <p:nvPr>
            <p:ph type="sldNum" idx="11"/>
          </p:nvPr>
        </p:nvSpPr>
        <p:spPr>
          <a:ln/>
        </p:spPr>
        <p:txBody>
          <a:bodyPr/>
          <a:lstStyle>
            <a:lvl1pPr>
              <a:defRPr/>
            </a:lvl1pPr>
          </a:lstStyle>
          <a:p>
            <a:pPr>
              <a:defRPr/>
            </a:pPr>
            <a:fld id="{92E4AE21-4C3C-824C-A9DF-861BF2B9EC72}" type="slidenum">
              <a:rPr lang="it-IT"/>
              <a:pPr>
                <a:defRPr/>
              </a:pPr>
              <a:t>‹n.›</a:t>
            </a:fld>
            <a:endParaRPr lang="it-IT"/>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it-IT"/>
              <a:t>15/09/17</a:t>
            </a:r>
          </a:p>
        </p:txBody>
      </p:sp>
      <p:sp>
        <p:nvSpPr>
          <p:cNvPr id="5" name="Rectangle 3"/>
          <p:cNvSpPr>
            <a:spLocks noGrp="1" noChangeArrowheads="1"/>
          </p:cNvSpPr>
          <p:nvPr>
            <p:ph type="sldNum" idx="11"/>
          </p:nvPr>
        </p:nvSpPr>
        <p:spPr>
          <a:ln/>
        </p:spPr>
        <p:txBody>
          <a:bodyPr/>
          <a:lstStyle>
            <a:lvl1pPr>
              <a:defRPr/>
            </a:lvl1pPr>
          </a:lstStyle>
          <a:p>
            <a:pPr>
              <a:defRPr/>
            </a:pPr>
            <a:fld id="{1C174395-FEC9-B448-8498-061CA5BD7AD7}" type="slidenum">
              <a:rPr lang="it-IT"/>
              <a:pPr>
                <a:defRPr/>
              </a:pPr>
              <a:t>‹n.›</a:t>
            </a:fld>
            <a:endParaRPr lang="it-IT"/>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3050" y="273050"/>
            <a:ext cx="2054225" cy="584835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3050"/>
            <a:ext cx="6013450" cy="584835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it-IT"/>
              <a:t>15/09/17</a:t>
            </a:r>
          </a:p>
        </p:txBody>
      </p:sp>
      <p:sp>
        <p:nvSpPr>
          <p:cNvPr id="5" name="Rectangle 3"/>
          <p:cNvSpPr>
            <a:spLocks noGrp="1" noChangeArrowheads="1"/>
          </p:cNvSpPr>
          <p:nvPr>
            <p:ph type="sldNum" idx="11"/>
          </p:nvPr>
        </p:nvSpPr>
        <p:spPr>
          <a:ln/>
        </p:spPr>
        <p:txBody>
          <a:bodyPr/>
          <a:lstStyle>
            <a:lvl1pPr>
              <a:defRPr/>
            </a:lvl1pPr>
          </a:lstStyle>
          <a:p>
            <a:pPr>
              <a:defRPr/>
            </a:pPr>
            <a:fld id="{049615E8-A9A3-E54C-B637-9FE4CD6E3264}" type="slidenum">
              <a:rPr lang="it-IT"/>
              <a:pPr>
                <a:defRPr/>
              </a:pPr>
              <a:t>‹n.›</a:t>
            </a:fld>
            <a:endParaRPr lang="it-IT"/>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it-IT"/>
              <a:t>15/09/17</a:t>
            </a:r>
          </a:p>
        </p:txBody>
      </p:sp>
      <p:sp>
        <p:nvSpPr>
          <p:cNvPr id="5" name="Rectangle 3"/>
          <p:cNvSpPr>
            <a:spLocks noGrp="1" noChangeArrowheads="1"/>
          </p:cNvSpPr>
          <p:nvPr>
            <p:ph type="sldNum" idx="11"/>
          </p:nvPr>
        </p:nvSpPr>
        <p:spPr>
          <a:ln/>
        </p:spPr>
        <p:txBody>
          <a:bodyPr/>
          <a:lstStyle>
            <a:lvl1pPr>
              <a:defRPr/>
            </a:lvl1pPr>
          </a:lstStyle>
          <a:p>
            <a:pPr>
              <a:defRPr/>
            </a:pPr>
            <a:fld id="{BE74FEF4-E337-BF4A-AD97-519D7C5F7D5E}" type="slidenum">
              <a:rPr lang="it-IT"/>
              <a:pPr>
                <a:defRPr/>
              </a:pPr>
              <a:t>‹n.›</a:t>
            </a:fld>
            <a:endParaRPr lang="it-IT"/>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1"/>
          <p:cNvSpPr>
            <a:spLocks noGrp="1" noChangeArrowheads="1"/>
          </p:cNvSpPr>
          <p:nvPr>
            <p:ph type="dt" idx="10"/>
          </p:nvPr>
        </p:nvSpPr>
        <p:spPr>
          <a:ln/>
        </p:spPr>
        <p:txBody>
          <a:bodyPr/>
          <a:lstStyle>
            <a:lvl1pPr>
              <a:defRPr/>
            </a:lvl1pPr>
          </a:lstStyle>
          <a:p>
            <a:pPr>
              <a:defRPr/>
            </a:pPr>
            <a:r>
              <a:rPr lang="it-IT"/>
              <a:t>15/09/17</a:t>
            </a:r>
          </a:p>
        </p:txBody>
      </p:sp>
      <p:sp>
        <p:nvSpPr>
          <p:cNvPr id="5" name="Rectangle 3"/>
          <p:cNvSpPr>
            <a:spLocks noGrp="1" noChangeArrowheads="1"/>
          </p:cNvSpPr>
          <p:nvPr>
            <p:ph type="sldNum" idx="11"/>
          </p:nvPr>
        </p:nvSpPr>
        <p:spPr>
          <a:ln/>
        </p:spPr>
        <p:txBody>
          <a:bodyPr/>
          <a:lstStyle>
            <a:lvl1pPr>
              <a:defRPr/>
            </a:lvl1pPr>
          </a:lstStyle>
          <a:p>
            <a:pPr>
              <a:defRPr/>
            </a:pPr>
            <a:fld id="{1BEBCFA3-BD11-7145-854A-BEB1D9086802}" type="slidenum">
              <a:rPr lang="it-IT"/>
              <a:pPr>
                <a:defRPr/>
              </a:pPr>
              <a:t>‹n.›</a:t>
            </a:fld>
            <a:endParaRPr lang="it-IT"/>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4963"/>
            <a:ext cx="4033838"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8" y="1604963"/>
            <a:ext cx="4033837"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
          <p:cNvSpPr>
            <a:spLocks noGrp="1" noChangeArrowheads="1"/>
          </p:cNvSpPr>
          <p:nvPr>
            <p:ph type="dt" idx="10"/>
          </p:nvPr>
        </p:nvSpPr>
        <p:spPr>
          <a:ln/>
        </p:spPr>
        <p:txBody>
          <a:bodyPr/>
          <a:lstStyle>
            <a:lvl1pPr>
              <a:defRPr/>
            </a:lvl1pPr>
          </a:lstStyle>
          <a:p>
            <a:pPr>
              <a:defRPr/>
            </a:pPr>
            <a:r>
              <a:rPr lang="it-IT"/>
              <a:t>15/09/17</a:t>
            </a:r>
          </a:p>
        </p:txBody>
      </p:sp>
      <p:sp>
        <p:nvSpPr>
          <p:cNvPr id="6" name="Rectangle 3"/>
          <p:cNvSpPr>
            <a:spLocks noGrp="1" noChangeArrowheads="1"/>
          </p:cNvSpPr>
          <p:nvPr>
            <p:ph type="sldNum" idx="11"/>
          </p:nvPr>
        </p:nvSpPr>
        <p:spPr>
          <a:ln/>
        </p:spPr>
        <p:txBody>
          <a:bodyPr/>
          <a:lstStyle>
            <a:lvl1pPr>
              <a:defRPr/>
            </a:lvl1pPr>
          </a:lstStyle>
          <a:p>
            <a:pPr>
              <a:defRPr/>
            </a:pPr>
            <a:fld id="{FEB3D3B1-2754-2F4E-A8AD-C7637C60C090}" type="slidenum">
              <a:rPr lang="it-IT"/>
              <a:pPr>
                <a:defRPr/>
              </a:pPr>
              <a:t>‹n.›</a:t>
            </a:fld>
            <a:endParaRPr lang="it-IT"/>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
          <p:cNvSpPr>
            <a:spLocks noGrp="1" noChangeArrowheads="1"/>
          </p:cNvSpPr>
          <p:nvPr>
            <p:ph type="dt" idx="10"/>
          </p:nvPr>
        </p:nvSpPr>
        <p:spPr>
          <a:ln/>
        </p:spPr>
        <p:txBody>
          <a:bodyPr/>
          <a:lstStyle>
            <a:lvl1pPr>
              <a:defRPr/>
            </a:lvl1pPr>
          </a:lstStyle>
          <a:p>
            <a:pPr>
              <a:defRPr/>
            </a:pPr>
            <a:r>
              <a:rPr lang="it-IT"/>
              <a:t>15/09/17</a:t>
            </a:r>
          </a:p>
        </p:txBody>
      </p:sp>
      <p:sp>
        <p:nvSpPr>
          <p:cNvPr id="8" name="Rectangle 3"/>
          <p:cNvSpPr>
            <a:spLocks noGrp="1" noChangeArrowheads="1"/>
          </p:cNvSpPr>
          <p:nvPr>
            <p:ph type="sldNum" idx="11"/>
          </p:nvPr>
        </p:nvSpPr>
        <p:spPr>
          <a:ln/>
        </p:spPr>
        <p:txBody>
          <a:bodyPr/>
          <a:lstStyle>
            <a:lvl1pPr>
              <a:defRPr/>
            </a:lvl1pPr>
          </a:lstStyle>
          <a:p>
            <a:pPr>
              <a:defRPr/>
            </a:pPr>
            <a:fld id="{300D7613-34BC-3D4D-A04D-6985D9E1505E}" type="slidenum">
              <a:rPr lang="it-IT"/>
              <a:pPr>
                <a:defRPr/>
              </a:pPr>
              <a:t>‹n.›</a:t>
            </a:fld>
            <a:endParaRPr lang="it-IT"/>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1"/>
          <p:cNvSpPr>
            <a:spLocks noGrp="1" noChangeArrowheads="1"/>
          </p:cNvSpPr>
          <p:nvPr>
            <p:ph type="dt" idx="10"/>
          </p:nvPr>
        </p:nvSpPr>
        <p:spPr>
          <a:ln/>
        </p:spPr>
        <p:txBody>
          <a:bodyPr/>
          <a:lstStyle>
            <a:lvl1pPr>
              <a:defRPr/>
            </a:lvl1pPr>
          </a:lstStyle>
          <a:p>
            <a:pPr>
              <a:defRPr/>
            </a:pPr>
            <a:r>
              <a:rPr lang="it-IT"/>
              <a:t>15/09/17</a:t>
            </a:r>
          </a:p>
        </p:txBody>
      </p:sp>
      <p:sp>
        <p:nvSpPr>
          <p:cNvPr id="4" name="Rectangle 3"/>
          <p:cNvSpPr>
            <a:spLocks noGrp="1" noChangeArrowheads="1"/>
          </p:cNvSpPr>
          <p:nvPr>
            <p:ph type="sldNum" idx="11"/>
          </p:nvPr>
        </p:nvSpPr>
        <p:spPr>
          <a:ln/>
        </p:spPr>
        <p:txBody>
          <a:bodyPr/>
          <a:lstStyle>
            <a:lvl1pPr>
              <a:defRPr/>
            </a:lvl1pPr>
          </a:lstStyle>
          <a:p>
            <a:pPr>
              <a:defRPr/>
            </a:pPr>
            <a:fld id="{C2375A3C-7EF2-604F-9B55-42CBB45AF182}" type="slidenum">
              <a:rPr lang="it-IT"/>
              <a:pPr>
                <a:defRPr/>
              </a:pPr>
              <a:t>‹n.›</a:t>
            </a:fld>
            <a:endParaRPr lang="it-IT"/>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it-IT"/>
              <a:t>15/09/17</a:t>
            </a:r>
          </a:p>
        </p:txBody>
      </p:sp>
      <p:sp>
        <p:nvSpPr>
          <p:cNvPr id="3" name="Rectangle 3"/>
          <p:cNvSpPr>
            <a:spLocks noGrp="1" noChangeArrowheads="1"/>
          </p:cNvSpPr>
          <p:nvPr>
            <p:ph type="sldNum" idx="11"/>
          </p:nvPr>
        </p:nvSpPr>
        <p:spPr>
          <a:ln/>
        </p:spPr>
        <p:txBody>
          <a:bodyPr/>
          <a:lstStyle>
            <a:lvl1pPr>
              <a:defRPr/>
            </a:lvl1pPr>
          </a:lstStyle>
          <a:p>
            <a:pPr>
              <a:defRPr/>
            </a:pPr>
            <a:fld id="{7A872A75-D80D-CE46-935E-590FA697E049}" type="slidenum">
              <a:rPr lang="it-IT"/>
              <a:pPr>
                <a:defRPr/>
              </a:pPr>
              <a:t>‹n.›</a:t>
            </a:fld>
            <a:endParaRPr lang="it-IT"/>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r>
              <a:rPr lang="it-IT"/>
              <a:t>15/09/17</a:t>
            </a:r>
          </a:p>
        </p:txBody>
      </p:sp>
      <p:sp>
        <p:nvSpPr>
          <p:cNvPr id="6" name="Rectangle 3"/>
          <p:cNvSpPr>
            <a:spLocks noGrp="1" noChangeArrowheads="1"/>
          </p:cNvSpPr>
          <p:nvPr>
            <p:ph type="sldNum" idx="11"/>
          </p:nvPr>
        </p:nvSpPr>
        <p:spPr>
          <a:ln/>
        </p:spPr>
        <p:txBody>
          <a:bodyPr/>
          <a:lstStyle>
            <a:lvl1pPr>
              <a:defRPr/>
            </a:lvl1pPr>
          </a:lstStyle>
          <a:p>
            <a:pPr>
              <a:defRPr/>
            </a:pPr>
            <a:fld id="{AC21EFCD-5E12-4C49-8500-8E52A4950207}" type="slidenum">
              <a:rPr lang="it-IT"/>
              <a:pPr>
                <a:defRPr/>
              </a:pPr>
              <a:t>‹n.›</a:t>
            </a:fld>
            <a:endParaRPr lang="it-IT"/>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r>
              <a:rPr lang="it-IT"/>
              <a:t>15/09/17</a:t>
            </a:r>
          </a:p>
        </p:txBody>
      </p:sp>
      <p:sp>
        <p:nvSpPr>
          <p:cNvPr id="6" name="Rectangle 3"/>
          <p:cNvSpPr>
            <a:spLocks noGrp="1" noChangeArrowheads="1"/>
          </p:cNvSpPr>
          <p:nvPr>
            <p:ph type="sldNum" idx="11"/>
          </p:nvPr>
        </p:nvSpPr>
        <p:spPr>
          <a:ln/>
        </p:spPr>
        <p:txBody>
          <a:bodyPr/>
          <a:lstStyle>
            <a:lvl1pPr>
              <a:defRPr/>
            </a:lvl1pPr>
          </a:lstStyle>
          <a:p>
            <a:pPr>
              <a:defRPr/>
            </a:pPr>
            <a:fld id="{8DF3DC3D-EAE6-CE45-98B7-4932F4DAE1C2}" type="slidenum">
              <a:rPr lang="it-IT"/>
              <a:pPr>
                <a:defRPr/>
              </a:pPr>
              <a:t>‹n.›</a:t>
            </a:fld>
            <a:endParaRPr lang="it-IT"/>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dt"/>
          </p:nvPr>
        </p:nvSpPr>
        <p:spPr bwMode="auto">
          <a:xfrm>
            <a:off x="457200" y="6356350"/>
            <a:ext cx="2124075" cy="35560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Arial Unicode MS" charset="0"/>
                <a:cs typeface="Arial Unicode MS" charset="0"/>
              </a:defRPr>
            </a:lvl1pPr>
          </a:lstStyle>
          <a:p>
            <a:pPr>
              <a:defRPr/>
            </a:pPr>
            <a:r>
              <a:rPr lang="it-IT"/>
              <a:t>15/09/17</a:t>
            </a:r>
          </a:p>
        </p:txBody>
      </p:sp>
      <p:sp>
        <p:nvSpPr>
          <p:cNvPr id="3074" name="Text Box 2"/>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prstTxWarp prst="textNoShape">
              <a:avLst/>
            </a:prstTxWarp>
          </a:bodyPr>
          <a:lstStyle/>
          <a:p>
            <a:pPr>
              <a:defRPr/>
            </a:pPr>
            <a:endParaRPr lang="it-IT"/>
          </a:p>
        </p:txBody>
      </p:sp>
      <p:sp>
        <p:nvSpPr>
          <p:cNvPr id="3075" name="Rectangle 3"/>
          <p:cNvSpPr>
            <a:spLocks noGrp="1" noChangeArrowheads="1"/>
          </p:cNvSpPr>
          <p:nvPr>
            <p:ph type="sldNum"/>
          </p:nvPr>
        </p:nvSpPr>
        <p:spPr bwMode="auto">
          <a:xfrm>
            <a:off x="6553200" y="6356350"/>
            <a:ext cx="2124075" cy="35560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Arial Unicode MS" charset="0"/>
                <a:cs typeface="Arial Unicode MS" charset="0"/>
              </a:defRPr>
            </a:lvl1pPr>
          </a:lstStyle>
          <a:p>
            <a:pPr>
              <a:defRPr/>
            </a:pPr>
            <a:fld id="{2AF02B46-4B89-F54C-9ABA-C3AB501C29BB}" type="slidenum">
              <a:rPr lang="it-IT"/>
              <a:pPr>
                <a:defRPr/>
              </a:pPr>
              <a:t>‹n.›</a:t>
            </a:fld>
            <a:endParaRPr lang="it-IT"/>
          </a:p>
        </p:txBody>
      </p:sp>
      <p:sp>
        <p:nvSpPr>
          <p:cNvPr id="14341" name="Rectangle 4"/>
          <p:cNvSpPr>
            <a:spLocks noGrp="1" noChangeArrowheads="1"/>
          </p:cNvSpPr>
          <p:nvPr>
            <p:ph type="title"/>
          </p:nvPr>
        </p:nvSpPr>
        <p:spPr bwMode="auto">
          <a:xfrm>
            <a:off x="457200" y="273050"/>
            <a:ext cx="8220075" cy="113506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Fate clic per modificare il formato del testo del titolo</a:t>
            </a:r>
          </a:p>
        </p:txBody>
      </p:sp>
      <p:sp>
        <p:nvSpPr>
          <p:cNvPr id="14342" name="Rectangle 5"/>
          <p:cNvSpPr>
            <a:spLocks noGrp="1" noChangeArrowheads="1"/>
          </p:cNvSpPr>
          <p:nvPr>
            <p:ph type="body" idx="1"/>
          </p:nvPr>
        </p:nvSpPr>
        <p:spPr bwMode="auto">
          <a:xfrm>
            <a:off x="457200" y="1604963"/>
            <a:ext cx="8220075" cy="4516437"/>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Fate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spd="med"/>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charset="0"/>
          <a:cs typeface="Microsoft YaHei" charset="0"/>
        </a:defRPr>
      </a:lvl2pPr>
      <a:lvl3pPr algn="l" defTabSz="449263" rtl="0" eaLnBrk="0" fontAlgn="base" hangingPunct="0">
        <a:lnSpc>
          <a:spcPct val="102000"/>
        </a:lnSpc>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charset="0"/>
          <a:cs typeface="Microsoft YaHei" charset="0"/>
        </a:defRPr>
      </a:lvl3pPr>
      <a:lvl4pPr algn="l" defTabSz="449263" rtl="0" eaLnBrk="0" fontAlgn="base" hangingPunct="0">
        <a:lnSpc>
          <a:spcPct val="102000"/>
        </a:lnSpc>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charset="0"/>
          <a:cs typeface="Microsoft YaHei" charset="0"/>
        </a:defRPr>
      </a:lvl4pPr>
      <a:lvl5pPr algn="l" defTabSz="449263" rtl="0" eaLnBrk="0" fontAlgn="base" hangingPunct="0">
        <a:lnSpc>
          <a:spcPct val="102000"/>
        </a:lnSpc>
        <a:spcBef>
          <a:spcPct val="0"/>
        </a:spcBef>
        <a:spcAft>
          <a:spcPct val="0"/>
        </a:spcAft>
        <a:buClr>
          <a:srgbClr val="000000"/>
        </a:buClr>
        <a:buSzPct val="100000"/>
        <a:buFont typeface="Times New Roman" charset="0"/>
        <a:defRPr sz="4400">
          <a:solidFill>
            <a:srgbClr val="000000"/>
          </a:solidFill>
          <a:latin typeface="Calibri" pitchFamily="34" charset="0"/>
          <a:ea typeface="Microsoft YaHei" charset="0"/>
          <a:cs typeface="Microsoft YaHei" charset="0"/>
        </a:defRPr>
      </a:lvl5pPr>
      <a:lvl6pPr marL="2514600" indent="-228600" algn="l" defTabSz="449263" rtl="0" fontAlgn="base">
        <a:lnSpc>
          <a:spcPct val="102000"/>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6pPr>
      <a:lvl7pPr marL="2971800" indent="-228600" algn="l" defTabSz="449263" rtl="0" fontAlgn="base">
        <a:lnSpc>
          <a:spcPct val="102000"/>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7pPr>
      <a:lvl8pPr marL="3429000" indent="-228600" algn="l" defTabSz="449263" rtl="0" fontAlgn="base">
        <a:lnSpc>
          <a:spcPct val="102000"/>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8pPr>
      <a:lvl9pPr marL="3886200" indent="-228600" algn="l" defTabSz="449263" rtl="0" fontAlgn="base">
        <a:lnSpc>
          <a:spcPct val="102000"/>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charset="0"/>
        <a:buChar char="•"/>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charset="0"/>
        <a:buChar char="–"/>
        <a:defRPr sz="24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charset="0"/>
        <a:buChar char="•"/>
        <a:defRPr sz="20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charset="0"/>
        <a:buChar char="–"/>
        <a:defRPr sz="20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charset="0"/>
        <a:buChar char="»"/>
        <a:defRPr sz="2000">
          <a:solidFill>
            <a:srgbClr val="000000"/>
          </a:solidFill>
          <a:latin typeface="+mn-lt"/>
          <a:ea typeface="+mn-ea"/>
          <a:cs typeface="+mn-cs"/>
        </a:defRPr>
      </a:lvl5pPr>
      <a:lvl6pPr marL="2514600" indent="-228600" algn="l" defTabSz="449263" rtl="0" fontAlgn="base">
        <a:lnSpc>
          <a:spcPct val="102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102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102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102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LINK%20per%20PPT_120%5CNOTIFICA%20PRELIMINARE_def_Rev.01.pdf" TargetMode="External"/><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LINK%20per%20PPT_120%5CNOTIFICA%20PRELIMINARE_def_Rev.01.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LINK%20per%20PPT_120%5CNOTIFICA%20PRELIMINARE_def_Rev.01.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LINK%20per%20PPT_120%5CNOTIFICA%20PRELIMINARE_def_Rev.01.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LINK%20per%20PPT_120%5CNOTIFICA%20PRELIMINARE_def_Rev.0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LINK%20per%20PPT_120%5CNOTIFICA%20PRELIMINARE_def_Rev.01.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file://localhost/Volumes/ELYB/LINK%20per%20PPT_obblighi120/Tab_misure_preventive_protettive.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file://localhost/Volumes/ELYB/LINK%20per%20PPT_obblighi120/Verbale_Riunione_Preliminare_Cantiere.pdf" TargetMode="External"/><Relationship Id="rId4" Type="http://schemas.openxmlformats.org/officeDocument/2006/relationships/hyperlink" Target="file://localhost/Volumes/ELYB/LINK%20per%20PPT_obblighi120/Verbali.pdf" TargetMode="Externa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file://localhost/Volumes/ELYB/LINK%20per%20PPT_obblighi120/Impresa%20Affidataria.p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LINK%20per%20PPT_120%5CNOTIFICA%20PRELIMINARE_def_Rev.01.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LINK%20per%20PPT_120%5CNOTIFICA%20PRELIMINARE_def_Rev.01.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LINK%20per%20PPT_120%5CNOTIFICA%20PRELIMINARE_def_Rev.01.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LINK%20per%20PPT_120%5CNOTIFICA%20PRELIMINARE_def_Rev.01.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LINK%20per%20PPT_120%5CNOTIFICA%20PRELIMINARE_def_Rev.0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LINK%20per%20PPT_120%5CNOTIFICA%20PRELIMINARE_def_Rev.01.pdf" TargetMode="External"/><Relationship Id="rId4" Type="http://schemas.openxmlformats.org/officeDocument/2006/relationships/image" Target="../media/image15.pdf"/><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file://localhost/Volumes/ELYB/LINK%20per%20PPT_obblighi120/POS%20semplificato.pdf" TargetMode="External"/><Relationship Id="rId4" Type="http://schemas.openxmlformats.org/officeDocument/2006/relationships/hyperlink" Target="file://localhost/Volumes/ELYB/LINK%20per%20PPT_obblighi120/FO%20semplificato.pdf" TargetMode="External"/><Relationship Id="rId5" Type="http://schemas.openxmlformats.org/officeDocument/2006/relationships/hyperlink" Target="file://localhost/Volumes/ELYB/LINK%20per%20PPT_obblighi120/PSC%20semplificato.pdf" TargetMode="External"/><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file://localhost/Volumes/ELYB/LINK%20per%20PPT_obblighi120/Check_List-dei-Documenti-da-tenere-in-cantiere-ai-sensi-del-D.-Lgs.-8108.pdf" TargetMode="External"/><Relationship Id="rId4" Type="http://schemas.openxmlformats.org/officeDocument/2006/relationships/hyperlink" Target="file://localhost/Volumes/ELYB/LINK%20per%20PPT_obblighi120/verifica-documentazione-cantiere.pdf" TargetMode="External"/><Relationship Id="rId5" Type="http://schemas.openxmlformats.org/officeDocument/2006/relationships/hyperlink" Target="file://localhost/Volumes/ELYB/LINK%20per%20PPT_obblighi120/ELENCO%20NON%20ESAUSTIVO%20DELLA%20DOCUMENTAZIONE%20DA%20TENERE%20IN%20CANTIERE_10.pdf" TargetMode="External"/><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file://localhost/Volumes/ELYB/LINK%20per%20PPT_obblighi120/Dichiarazione_del_committente_o_del_r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file://localhost/Volumes/ELYB/LINK%20per%20PPT_obblighi120/NOTIFICA%20PRELIMINARE_def_Rev.0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Immagine 29" descr="Schermata 2018-02-14 alle 10.02.58.png"/>
          <p:cNvPicPr>
            <a:picLocks noChangeAspect="1"/>
          </p:cNvPicPr>
          <p:nvPr/>
        </p:nvPicPr>
        <p:blipFill>
          <a:blip r:embed="rId3">
            <a:alphaModFix amt="24000"/>
          </a:blip>
          <a:srcRect/>
          <a:stretch>
            <a:fillRect/>
          </a:stretch>
        </p:blipFill>
        <p:spPr bwMode="auto">
          <a:xfrm>
            <a:off x="0" y="0"/>
            <a:ext cx="9144000" cy="5962650"/>
          </a:xfrm>
          <a:prstGeom prst="rect">
            <a:avLst/>
          </a:prstGeom>
          <a:noFill/>
          <a:ln w="9525">
            <a:noFill/>
            <a:miter lim="800000"/>
            <a:headEnd/>
            <a:tailEnd/>
          </a:ln>
        </p:spPr>
      </p:pic>
      <p:sp>
        <p:nvSpPr>
          <p:cNvPr id="2055" name="Text Box 7"/>
          <p:cNvSpPr txBox="1">
            <a:spLocks noChangeArrowheads="1"/>
          </p:cNvSpPr>
          <p:nvPr/>
        </p:nvSpPr>
        <p:spPr bwMode="auto">
          <a:xfrm>
            <a:off x="2667000" y="1905000"/>
            <a:ext cx="6553200" cy="1025525"/>
          </a:xfrm>
          <a:prstGeom prst="rect">
            <a:avLst/>
          </a:prstGeom>
          <a:noFill/>
          <a:ln w="9525">
            <a:noFill/>
            <a:miter lim="800000"/>
            <a:headEnd/>
            <a:tailEnd/>
          </a:ln>
          <a:effectLst>
            <a:outerShdw blurRad="63500" dist="17961" dir="2700000" algn="ctr" rotWithShape="0">
              <a:schemeClr val="bg2">
                <a:alpha val="74998"/>
              </a:schemeClr>
            </a:outerShdw>
          </a:effectLst>
        </p:spPr>
        <p:txBody>
          <a:bodyPr>
            <a:prstTxWarp prst="textNoShape">
              <a:avLst/>
            </a:prstTxWarp>
            <a:spAutoFit/>
          </a:bodyPr>
          <a:lstStyle/>
          <a:p>
            <a:pPr algn="ctr">
              <a:lnSpc>
                <a:spcPct val="90000"/>
              </a:lnSpc>
              <a:spcBef>
                <a:spcPct val="5000"/>
              </a:spcBef>
            </a:pPr>
            <a:r>
              <a:rPr lang="it-IT" sz="2400" dirty="0">
                <a:solidFill>
                  <a:srgbClr val="990000"/>
                </a:solidFill>
                <a:latin typeface="BankGothic Md BT" pitchFamily="34" charset="0"/>
              </a:rPr>
              <a:t>Corso di aggiornamento per i coordinatori per la progettazione e per l’esecuzione dei lavori </a:t>
            </a:r>
          </a:p>
          <a:p>
            <a:pPr algn="ctr">
              <a:lnSpc>
                <a:spcPct val="90000"/>
              </a:lnSpc>
              <a:spcBef>
                <a:spcPct val="5000"/>
              </a:spcBef>
            </a:pPr>
            <a:r>
              <a:rPr lang="it-IT" dirty="0">
                <a:solidFill>
                  <a:srgbClr val="990000"/>
                </a:solidFill>
                <a:latin typeface="BankGothic Md BT" pitchFamily="34" charset="0"/>
              </a:rPr>
              <a:t>(D. </a:t>
            </a:r>
            <a:r>
              <a:rPr lang="it-IT" dirty="0" err="1">
                <a:solidFill>
                  <a:srgbClr val="990000"/>
                </a:solidFill>
                <a:latin typeface="BankGothic Md BT" pitchFamily="34" charset="0"/>
              </a:rPr>
              <a:t>Lgs</a:t>
            </a:r>
            <a:r>
              <a:rPr lang="it-IT" dirty="0">
                <a:solidFill>
                  <a:srgbClr val="990000"/>
                </a:solidFill>
                <a:latin typeface="BankGothic Md BT" pitchFamily="34" charset="0"/>
              </a:rPr>
              <a:t>. 81/08 - Titolo IV e allegato </a:t>
            </a:r>
            <a:r>
              <a:rPr lang="it-IT" dirty="0" err="1">
                <a:solidFill>
                  <a:srgbClr val="990000"/>
                </a:solidFill>
                <a:latin typeface="BankGothic Md BT" pitchFamily="34" charset="0"/>
              </a:rPr>
              <a:t>XIV</a:t>
            </a:r>
            <a:r>
              <a:rPr lang="it-IT" dirty="0">
                <a:solidFill>
                  <a:srgbClr val="990000"/>
                </a:solidFill>
                <a:latin typeface="BankGothic Md BT" pitchFamily="34" charset="0"/>
              </a:rPr>
              <a:t>) </a:t>
            </a:r>
          </a:p>
        </p:txBody>
      </p:sp>
      <p:sp>
        <p:nvSpPr>
          <p:cNvPr id="2058" name="Line 10"/>
          <p:cNvSpPr>
            <a:spLocks noChangeShapeType="1"/>
          </p:cNvSpPr>
          <p:nvPr/>
        </p:nvSpPr>
        <p:spPr bwMode="auto">
          <a:xfrm>
            <a:off x="228600" y="990600"/>
            <a:ext cx="1905000" cy="0"/>
          </a:xfrm>
          <a:prstGeom prst="line">
            <a:avLst/>
          </a:prstGeom>
          <a:noFill/>
          <a:ln w="9525">
            <a:solidFill>
              <a:schemeClr val="bg1"/>
            </a:solidFill>
            <a:round/>
            <a:headEnd/>
            <a:tailEnd/>
          </a:ln>
        </p:spPr>
        <p:txBody>
          <a:bodyPr>
            <a:prstTxWarp prst="textNoShape">
              <a:avLst/>
            </a:prstTxWarp>
          </a:bodyPr>
          <a:lstStyle/>
          <a:p>
            <a:endParaRPr lang="it-IT"/>
          </a:p>
        </p:txBody>
      </p:sp>
      <p:sp>
        <p:nvSpPr>
          <p:cNvPr id="2059" name="Line 11"/>
          <p:cNvSpPr>
            <a:spLocks noChangeShapeType="1"/>
          </p:cNvSpPr>
          <p:nvPr/>
        </p:nvSpPr>
        <p:spPr bwMode="auto">
          <a:xfrm>
            <a:off x="304800" y="3200400"/>
            <a:ext cx="2819400" cy="0"/>
          </a:xfrm>
          <a:prstGeom prst="line">
            <a:avLst/>
          </a:prstGeom>
          <a:noFill/>
          <a:ln w="9525">
            <a:solidFill>
              <a:schemeClr val="bg1"/>
            </a:solidFill>
            <a:round/>
            <a:headEnd/>
            <a:tailEnd/>
          </a:ln>
        </p:spPr>
        <p:txBody>
          <a:bodyPr>
            <a:prstTxWarp prst="textNoShape">
              <a:avLst/>
            </a:prstTxWarp>
          </a:bodyPr>
          <a:lstStyle/>
          <a:p>
            <a:endParaRPr lang="it-IT"/>
          </a:p>
        </p:txBody>
      </p:sp>
      <p:sp>
        <p:nvSpPr>
          <p:cNvPr id="2060" name="Line 12"/>
          <p:cNvSpPr>
            <a:spLocks noChangeShapeType="1"/>
          </p:cNvSpPr>
          <p:nvPr/>
        </p:nvSpPr>
        <p:spPr bwMode="auto">
          <a:xfrm>
            <a:off x="6477000" y="5486400"/>
            <a:ext cx="0" cy="1219200"/>
          </a:xfrm>
          <a:prstGeom prst="line">
            <a:avLst/>
          </a:prstGeom>
          <a:noFill/>
          <a:ln w="9525">
            <a:solidFill>
              <a:schemeClr val="bg1"/>
            </a:solidFill>
            <a:round/>
            <a:headEnd/>
            <a:tailEnd/>
          </a:ln>
        </p:spPr>
        <p:txBody>
          <a:bodyPr>
            <a:prstTxWarp prst="textNoShape">
              <a:avLst/>
            </a:prstTxWarp>
          </a:bodyPr>
          <a:lstStyle/>
          <a:p>
            <a:endParaRPr lang="it-IT"/>
          </a:p>
        </p:txBody>
      </p:sp>
      <p:sp>
        <p:nvSpPr>
          <p:cNvPr id="2061" name="Line 13"/>
          <p:cNvSpPr>
            <a:spLocks noChangeShapeType="1"/>
          </p:cNvSpPr>
          <p:nvPr/>
        </p:nvSpPr>
        <p:spPr bwMode="auto">
          <a:xfrm>
            <a:off x="6705600" y="5791200"/>
            <a:ext cx="0" cy="914400"/>
          </a:xfrm>
          <a:prstGeom prst="line">
            <a:avLst/>
          </a:prstGeom>
          <a:noFill/>
          <a:ln w="9525">
            <a:solidFill>
              <a:schemeClr val="bg1"/>
            </a:solidFill>
            <a:round/>
            <a:headEnd/>
            <a:tailEnd/>
          </a:ln>
        </p:spPr>
        <p:txBody>
          <a:bodyPr>
            <a:prstTxWarp prst="textNoShape">
              <a:avLst/>
            </a:prstTxWarp>
          </a:bodyPr>
          <a:lstStyle/>
          <a:p>
            <a:endParaRPr lang="it-IT"/>
          </a:p>
        </p:txBody>
      </p:sp>
      <p:grpSp>
        <p:nvGrpSpPr>
          <p:cNvPr id="2" name="Group 24"/>
          <p:cNvGrpSpPr>
            <a:grpSpLocks/>
          </p:cNvGrpSpPr>
          <p:nvPr/>
        </p:nvGrpSpPr>
        <p:grpSpPr bwMode="auto">
          <a:xfrm>
            <a:off x="5638800" y="2971800"/>
            <a:ext cx="838200" cy="304800"/>
            <a:chOff x="2736" y="2880"/>
            <a:chExt cx="528" cy="192"/>
          </a:xfrm>
        </p:grpSpPr>
        <p:sp>
          <p:nvSpPr>
            <p:cNvPr id="2071" name="AutoShape 23">
              <a:hlinkClick r:id="" action="ppaction://hlinkshowjump?jump=nextslide" highlightClick="1"/>
            </p:cNvPr>
            <p:cNvSpPr>
              <a:spLocks noChangeArrowheads="1"/>
            </p:cNvSpPr>
            <p:nvPr/>
          </p:nvSpPr>
          <p:spPr bwMode="auto">
            <a:xfrm>
              <a:off x="2784" y="2880"/>
              <a:ext cx="480" cy="192"/>
            </a:xfrm>
            <a:prstGeom prst="actionButtonBlank">
              <a:avLst/>
            </a:prstGeom>
            <a:solidFill>
              <a:schemeClr val="hlink">
                <a:alpha val="50000"/>
              </a:schemeClr>
            </a:solidFill>
            <a:ln w="9525">
              <a:noFill/>
              <a:miter lim="800000"/>
              <a:headEnd/>
              <a:tailEnd/>
            </a:ln>
            <a:effectLst>
              <a:prstShdw prst="shdw18" dist="17961" dir="13500000">
                <a:schemeClr val="hlink">
                  <a:gamma/>
                  <a:shade val="60000"/>
                  <a:invGamma/>
                  <a:alpha val="74998"/>
                </a:schemeClr>
              </a:prstShdw>
            </a:effectLst>
          </p:spPr>
          <p:txBody>
            <a:bodyPr wrap="none" anchor="ctr">
              <a:prstTxWarp prst="textNoShape">
                <a:avLst/>
              </a:prstTxWarp>
            </a:bodyPr>
            <a:lstStyle/>
            <a:p>
              <a:pPr>
                <a:defRPr/>
              </a:pPr>
              <a:endParaRPr lang="it-IT"/>
            </a:p>
          </p:txBody>
        </p:sp>
        <p:sp>
          <p:nvSpPr>
            <p:cNvPr id="39951" name="Text Box 14"/>
            <p:cNvSpPr txBox="1">
              <a:spLocks noChangeArrowheads="1"/>
            </p:cNvSpPr>
            <p:nvPr/>
          </p:nvSpPr>
          <p:spPr bwMode="auto">
            <a:xfrm>
              <a:off x="2736" y="2880"/>
              <a:ext cx="528" cy="192"/>
            </a:xfrm>
            <a:prstGeom prst="rect">
              <a:avLst/>
            </a:prstGeom>
            <a:solidFill>
              <a:srgbClr val="990000"/>
            </a:solidFill>
            <a:ln w="9525">
              <a:noFill/>
              <a:miter lim="800000"/>
              <a:headEnd/>
              <a:tailEnd/>
            </a:ln>
            <a:effectLst>
              <a:prstShdw prst="shdw17" dist="17961" dir="2700000">
                <a:srgbClr val="5C0000">
                  <a:alpha val="74997"/>
                </a:srgbClr>
              </a:prstShdw>
            </a:effectLst>
          </p:spPr>
          <p:txBody>
            <a:bodyPr>
              <a:prstTxWarp prst="textNoShape">
                <a:avLst/>
              </a:prstTxWarp>
              <a:spAutoFit/>
            </a:bodyPr>
            <a:lstStyle/>
            <a:p>
              <a:pPr algn="ctr">
                <a:spcBef>
                  <a:spcPct val="50000"/>
                </a:spcBef>
              </a:pPr>
              <a:r>
                <a:rPr lang="it-IT" sz="1400">
                  <a:latin typeface="Century Gothic" pitchFamily="34" charset="0"/>
                </a:rPr>
                <a:t>120 ore</a:t>
              </a:r>
            </a:p>
          </p:txBody>
        </p:sp>
      </p:grpSp>
      <p:sp>
        <p:nvSpPr>
          <p:cNvPr id="2063" name="Text Box 15"/>
          <p:cNvSpPr txBox="1">
            <a:spLocks noChangeArrowheads="1"/>
          </p:cNvSpPr>
          <p:nvPr/>
        </p:nvSpPr>
        <p:spPr bwMode="auto">
          <a:xfrm>
            <a:off x="838200" y="3305175"/>
            <a:ext cx="2286000" cy="352425"/>
          </a:xfrm>
          <a:prstGeom prst="rect">
            <a:avLst/>
          </a:prstGeom>
          <a:noFill/>
          <a:ln w="9525">
            <a:noFill/>
            <a:miter lim="800000"/>
            <a:headEnd/>
            <a:tailEnd/>
          </a:ln>
        </p:spPr>
        <p:txBody>
          <a:bodyPr>
            <a:prstTxWarp prst="textNoShape">
              <a:avLst/>
            </a:prstTxWarp>
            <a:spAutoFit/>
          </a:bodyPr>
          <a:lstStyle/>
          <a:p>
            <a:pPr algn="r">
              <a:spcBef>
                <a:spcPct val="50000"/>
              </a:spcBef>
            </a:pPr>
            <a:r>
              <a:rPr lang="it-IT" b="1" i="1" dirty="0">
                <a:latin typeface="Century Gothic" pitchFamily="34" charset="0"/>
              </a:rPr>
              <a:t>arch. Elisa Lanza  </a:t>
            </a:r>
          </a:p>
        </p:txBody>
      </p:sp>
      <p:sp>
        <p:nvSpPr>
          <p:cNvPr id="39946" name="AutoShape 29">
            <a:hlinkClick r:id="" action="ppaction://hlinkshowjump?jump=nextslide" highlightClick="1"/>
          </p:cNvPr>
          <p:cNvSpPr>
            <a:spLocks noChangeArrowheads="1"/>
          </p:cNvSpPr>
          <p:nvPr/>
        </p:nvSpPr>
        <p:spPr bwMode="auto">
          <a:xfrm>
            <a:off x="5638800" y="2971800"/>
            <a:ext cx="838200" cy="304800"/>
          </a:xfrm>
          <a:prstGeom prst="actionButtonBlank">
            <a:avLst/>
          </a:prstGeom>
          <a:noFill/>
          <a:ln w="9525">
            <a:noFill/>
            <a:miter lim="800000"/>
            <a:headEnd/>
            <a:tailEnd/>
          </a:ln>
        </p:spPr>
        <p:txBody>
          <a:bodyPr wrap="none" anchor="ctr">
            <a:prstTxWarp prst="textNoShape">
              <a:avLst/>
            </a:prstTxWarp>
            <a:spAutoFit/>
          </a:bodyPr>
          <a:lstStyle/>
          <a:p>
            <a:endParaRPr lang="it-IT"/>
          </a:p>
        </p:txBody>
      </p:sp>
      <p:pic>
        <p:nvPicPr>
          <p:cNvPr id="39947" name="Immagine 24" descr="Logo-Fondazione-Ordine-Architetti-Catania.opt_.png"/>
          <p:cNvPicPr>
            <a:picLocks noChangeAspect="1"/>
          </p:cNvPicPr>
          <p:nvPr/>
        </p:nvPicPr>
        <p:blipFill>
          <a:blip r:embed="rId4"/>
          <a:srcRect/>
          <a:stretch>
            <a:fillRect/>
          </a:stretch>
        </p:blipFill>
        <p:spPr bwMode="auto">
          <a:xfrm>
            <a:off x="3048000" y="5957888"/>
            <a:ext cx="2741613" cy="900112"/>
          </a:xfrm>
          <a:prstGeom prst="rect">
            <a:avLst/>
          </a:prstGeom>
          <a:noFill/>
          <a:ln w="9525">
            <a:noFill/>
            <a:miter lim="800000"/>
            <a:headEnd/>
            <a:tailEnd/>
          </a:ln>
        </p:spPr>
      </p:pic>
      <p:pic>
        <p:nvPicPr>
          <p:cNvPr id="39948" name="Immagine 25" descr="Logo OAPPCCT.jpg"/>
          <p:cNvPicPr>
            <a:picLocks noChangeAspect="1"/>
          </p:cNvPicPr>
          <p:nvPr/>
        </p:nvPicPr>
        <p:blipFill>
          <a:blip r:embed="rId5"/>
          <a:srcRect/>
          <a:stretch>
            <a:fillRect/>
          </a:stretch>
        </p:blipFill>
        <p:spPr bwMode="auto">
          <a:xfrm>
            <a:off x="6538913" y="5957888"/>
            <a:ext cx="2605087" cy="900112"/>
          </a:xfrm>
          <a:prstGeom prst="rect">
            <a:avLst/>
          </a:prstGeom>
          <a:noFill/>
          <a:ln w="9525">
            <a:noFill/>
            <a:miter lim="800000"/>
            <a:headEnd/>
            <a:tailEnd/>
          </a:ln>
        </p:spPr>
      </p:pic>
      <p:pic>
        <p:nvPicPr>
          <p:cNvPr id="39949" name="Immagine 27" descr="Logo ESEC.jpg"/>
          <p:cNvPicPr>
            <a:picLocks noChangeAspect="1"/>
          </p:cNvPicPr>
          <p:nvPr/>
        </p:nvPicPr>
        <p:blipFill>
          <a:blip r:embed="rId6"/>
          <a:srcRect/>
          <a:stretch>
            <a:fillRect/>
          </a:stretch>
        </p:blipFill>
        <p:spPr bwMode="auto">
          <a:xfrm>
            <a:off x="0" y="5957888"/>
            <a:ext cx="2154238" cy="9001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 COMMITTENTE</a:t>
              </a:r>
              <a:endParaRPr lang="it-IT" sz="1600" b="1" i="1" dirty="0">
                <a:solidFill>
                  <a:srgbClr val="800000"/>
                </a:solidFill>
              </a:endParaRPr>
            </a:p>
          </p:txBody>
        </p:sp>
        <p:cxnSp>
          <p:nvCxnSpPr>
            <p:cNvPr id="38" name="Connettore 1 37"/>
            <p:cNvCxnSpPr/>
            <p:nvPr/>
          </p:nvCxnSpPr>
          <p:spPr bwMode="auto">
            <a:xfrm rot="10800000" flipV="1">
              <a:off x="1066800" y="381000"/>
              <a:ext cx="47244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pic>
        <p:nvPicPr>
          <p:cNvPr id="27" name="Immagine 26" descr="Schermata 2018-04-30 alle 21.53.19.png"/>
          <p:cNvPicPr>
            <a:picLocks noChangeAspect="1"/>
          </p:cNvPicPr>
          <p:nvPr/>
        </p:nvPicPr>
        <p:blipFill>
          <a:blip r:embed="rId3"/>
          <a:stretch>
            <a:fillRect/>
          </a:stretch>
        </p:blipFill>
        <p:spPr>
          <a:xfrm rot="20894021">
            <a:off x="726466" y="1093706"/>
            <a:ext cx="4989929" cy="3155067"/>
          </a:xfrm>
          <a:prstGeom prst="rect">
            <a:avLst/>
          </a:prstGeom>
        </p:spPr>
      </p:pic>
      <p:pic>
        <p:nvPicPr>
          <p:cNvPr id="26" name="Immagine 25" descr="Schermata 2018-04-30 alle 21.55.40.png"/>
          <p:cNvPicPr>
            <a:picLocks noChangeAspect="1"/>
          </p:cNvPicPr>
          <p:nvPr/>
        </p:nvPicPr>
        <p:blipFill>
          <a:blip r:embed="rId4"/>
          <a:stretch>
            <a:fillRect/>
          </a:stretch>
        </p:blipFill>
        <p:spPr>
          <a:xfrm>
            <a:off x="5146372" y="2755982"/>
            <a:ext cx="3425338" cy="3263818"/>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cxnSp>
        <p:nvCxnSpPr>
          <p:cNvPr id="84" name="AutoShape 49"/>
          <p:cNvCxnSpPr>
            <a:cxnSpLocks noChangeShapeType="1"/>
          </p:cNvCxnSpPr>
          <p:nvPr/>
        </p:nvCxnSpPr>
        <p:spPr bwMode="auto">
          <a:xfrm>
            <a:off x="3200400" y="1524000"/>
            <a:ext cx="2438400" cy="1588"/>
          </a:xfrm>
          <a:prstGeom prst="bentConnector3">
            <a:avLst>
              <a:gd name="adj1" fmla="val 50000"/>
            </a:avLst>
          </a:prstGeom>
          <a:noFill/>
          <a:ln w="19050">
            <a:solidFill>
              <a:schemeClr val="tx1"/>
            </a:solidFill>
            <a:miter lim="800000"/>
            <a:headEnd/>
            <a:tailEnd/>
          </a:ln>
          <a:effectLst/>
        </p:spPr>
      </p:cxnSp>
      <p:sp>
        <p:nvSpPr>
          <p:cNvPr id="85" name="_s1033"/>
          <p:cNvSpPr>
            <a:spLocks noChangeArrowheads="1"/>
          </p:cNvSpPr>
          <p:nvPr/>
        </p:nvSpPr>
        <p:spPr bwMode="auto">
          <a:xfrm>
            <a:off x="4038600" y="1295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PSC</a:t>
            </a:r>
          </a:p>
          <a:p>
            <a:pPr algn="ctr">
              <a:spcAft>
                <a:spcPts val="0"/>
              </a:spcAft>
            </a:pPr>
            <a:r>
              <a:rPr lang="it-IT" sz="1600" dirty="0" smtClean="0">
                <a:solidFill>
                  <a:srgbClr val="800000"/>
                </a:solidFill>
              </a:rPr>
              <a:t> </a:t>
            </a:r>
            <a:r>
              <a:rPr lang="it-IT" sz="1200" dirty="0" smtClean="0">
                <a:solidFill>
                  <a:srgbClr val="000000"/>
                </a:solidFill>
              </a:rPr>
              <a:t>(Art. 100 - comma </a:t>
            </a:r>
            <a:r>
              <a:rPr lang="it-IT" sz="1200" dirty="0" err="1" smtClean="0">
                <a:solidFill>
                  <a:srgbClr val="000000"/>
                </a:solidFill>
              </a:rPr>
              <a:t>1</a:t>
            </a:r>
            <a:r>
              <a:rPr lang="it-IT" sz="1200" dirty="0" smtClean="0">
                <a:solidFill>
                  <a:srgbClr val="000000"/>
                </a:solidFill>
              </a:rPr>
              <a:t>)</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cxnSp>
        <p:nvCxnSpPr>
          <p:cNvPr id="88" name="AutoShape 49"/>
          <p:cNvCxnSpPr>
            <a:cxnSpLocks noChangeShapeType="1"/>
          </p:cNvCxnSpPr>
          <p:nvPr/>
        </p:nvCxnSpPr>
        <p:spPr bwMode="auto">
          <a:xfrm>
            <a:off x="3200400" y="2652505"/>
            <a:ext cx="2438400" cy="1588"/>
          </a:xfrm>
          <a:prstGeom prst="bentConnector3">
            <a:avLst>
              <a:gd name="adj1" fmla="val 50000"/>
            </a:avLst>
          </a:prstGeom>
          <a:noFill/>
          <a:ln w="19050">
            <a:solidFill>
              <a:schemeClr val="tx1"/>
            </a:solidFill>
            <a:miter lim="800000"/>
            <a:headEnd/>
            <a:tailEnd/>
          </a:ln>
          <a:effectLst/>
        </p:spPr>
      </p:cxnSp>
      <p:sp>
        <p:nvSpPr>
          <p:cNvPr id="89" name="_s1033"/>
          <p:cNvSpPr>
            <a:spLocks noChangeArrowheads="1"/>
          </p:cNvSpPr>
          <p:nvPr/>
        </p:nvSpPr>
        <p:spPr bwMode="auto">
          <a:xfrm>
            <a:off x="4038600" y="2462496"/>
            <a:ext cx="2895600" cy="927914"/>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FASCICOLO DELL’OPERA </a:t>
            </a:r>
            <a:r>
              <a:rPr lang="it-IT" sz="1200" dirty="0" smtClean="0">
                <a:solidFill>
                  <a:srgbClr val="000000"/>
                </a:solidFill>
              </a:rPr>
              <a:t>(art. 100)</a:t>
            </a:r>
          </a:p>
          <a:p>
            <a:pPr algn="ctr">
              <a:spcAft>
                <a:spcPts val="0"/>
              </a:spcAft>
            </a:pPr>
            <a:r>
              <a:rPr lang="it-IT" sz="1200" dirty="0" smtClean="0">
                <a:solidFill>
                  <a:srgbClr val="000000"/>
                </a:solidFill>
              </a:rPr>
              <a:t>ALLEGATO XVI</a:t>
            </a:r>
          </a:p>
          <a:p>
            <a:pPr algn="ctr"/>
            <a:endParaRPr lang="it-IT" sz="1200" dirty="0" smtClean="0">
              <a:solidFill>
                <a:srgbClr val="000000"/>
              </a:solidFill>
            </a:endParaRPr>
          </a:p>
          <a:p>
            <a:pPr algn="ctr"/>
            <a:endParaRPr lang="it-IT" sz="1200" dirty="0">
              <a:solidFill>
                <a:srgbClr val="000000"/>
              </a:solidFill>
            </a:endParaRPr>
          </a:p>
        </p:txBody>
      </p:sp>
      <p:sp>
        <p:nvSpPr>
          <p:cNvPr id="90" name="Line 31"/>
          <p:cNvSpPr>
            <a:spLocks noChangeShapeType="1"/>
          </p:cNvSpPr>
          <p:nvPr/>
        </p:nvSpPr>
        <p:spPr bwMode="auto">
          <a:xfrm>
            <a:off x="2362200" y="1676400"/>
            <a:ext cx="0" cy="914400"/>
          </a:xfrm>
          <a:prstGeom prst="line">
            <a:avLst/>
          </a:prstGeom>
          <a:noFill/>
          <a:ln w="9525">
            <a:solidFill>
              <a:schemeClr val="tx1"/>
            </a:solidFill>
            <a:round/>
            <a:headEnd/>
            <a:tailEnd/>
          </a:ln>
        </p:spPr>
        <p:txBody>
          <a:bodyPr wrap="square">
            <a:prstTxWarp prst="textNoShape">
              <a:avLst/>
            </a:prstTxWarp>
            <a:spAutoFit/>
          </a:bodyPr>
          <a:lstStyle/>
          <a:p>
            <a:endParaRPr lang="it-IT"/>
          </a:p>
        </p:txBody>
      </p:sp>
      <p:sp>
        <p:nvSpPr>
          <p:cNvPr id="83" name="_s1033"/>
          <p:cNvSpPr>
            <a:spLocks noChangeArrowheads="1"/>
          </p:cNvSpPr>
          <p:nvPr/>
        </p:nvSpPr>
        <p:spPr bwMode="auto">
          <a:xfrm>
            <a:off x="1447800" y="1371600"/>
            <a:ext cx="1752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0000"/>
                </a:solidFill>
              </a:rPr>
              <a:t>Redige</a:t>
            </a:r>
            <a:endParaRPr lang="it-IT" sz="1600" dirty="0">
              <a:solidFill>
                <a:srgbClr val="000000"/>
              </a:solidFill>
            </a:endParaRPr>
          </a:p>
        </p:txBody>
      </p:sp>
      <p:sp>
        <p:nvSpPr>
          <p:cNvPr id="87" name="_s1033"/>
          <p:cNvSpPr>
            <a:spLocks noChangeArrowheads="1"/>
          </p:cNvSpPr>
          <p:nvPr/>
        </p:nvSpPr>
        <p:spPr bwMode="auto">
          <a:xfrm>
            <a:off x="1447800" y="2500105"/>
            <a:ext cx="1752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0000"/>
                </a:solidFill>
              </a:rPr>
              <a:t>Predispone</a:t>
            </a:r>
            <a:r>
              <a:rPr lang="it-IT" sz="1600" dirty="0" smtClean="0">
                <a:solidFill>
                  <a:srgbClr val="800000"/>
                </a:solidFill>
              </a:rPr>
              <a:t> </a:t>
            </a:r>
            <a:endParaRPr lang="it-IT" sz="1600" dirty="0">
              <a:solidFill>
                <a:srgbClr val="800000"/>
              </a:solidFill>
            </a:endParaRPr>
          </a:p>
        </p:txBody>
      </p:sp>
      <p:sp>
        <p:nvSpPr>
          <p:cNvPr id="86" name="Text Box 34"/>
          <p:cNvSpPr txBox="1">
            <a:spLocks noChangeArrowheads="1"/>
          </p:cNvSpPr>
          <p:nvPr/>
        </p:nvSpPr>
        <p:spPr bwMode="auto">
          <a:xfrm>
            <a:off x="1066800" y="685800"/>
            <a:ext cx="1524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CSP </a:t>
            </a:r>
            <a:r>
              <a:rPr lang="it-IT" sz="1200" dirty="0" smtClean="0"/>
              <a:t>(art. 91)</a:t>
            </a:r>
          </a:p>
        </p:txBody>
      </p:sp>
      <p:sp>
        <p:nvSpPr>
          <p:cNvPr id="43" name="Smile 42">
            <a:hlinkClick r:id="" action="ppaction://hlinkshowjump?jump=nextslide"/>
          </p:cNvPr>
          <p:cNvSpPr/>
          <p:nvPr/>
        </p:nvSpPr>
        <p:spPr bwMode="auto">
          <a:xfrm>
            <a:off x="4114800" y="1981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91" name="Smile 90">
            <a:hlinkClick r:id="rId3" action="ppaction://hlinkfile"/>
          </p:cNvPr>
          <p:cNvSpPr/>
          <p:nvPr/>
        </p:nvSpPr>
        <p:spPr bwMode="auto">
          <a:xfrm>
            <a:off x="4114800" y="309245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endParaRPr lang="it-IT" dirty="0"/>
          </a:p>
        </p:txBody>
      </p:sp>
      <p:grpSp>
        <p:nvGrpSpPr>
          <p:cNvPr id="92" name="Gruppo 91"/>
          <p:cNvGrpSpPr/>
          <p:nvPr/>
        </p:nvGrpSpPr>
        <p:grpSpPr>
          <a:xfrm>
            <a:off x="5943600" y="1143000"/>
            <a:ext cx="2819400" cy="1270470"/>
            <a:chOff x="1143000" y="3098800"/>
            <a:chExt cx="6820424" cy="3073400"/>
          </a:xfrm>
        </p:grpSpPr>
        <p:pic>
          <p:nvPicPr>
            <p:cNvPr id="93" name="Immagine 92" descr="images.jpg"/>
            <p:cNvPicPr>
              <a:picLocks noChangeAspect="1"/>
            </p:cNvPicPr>
            <p:nvPr/>
          </p:nvPicPr>
          <p:blipFill>
            <a:blip r:embed="rId4">
              <a:clrChange>
                <a:clrFrom>
                  <a:srgbClr val="FFFFFF"/>
                </a:clrFrom>
                <a:clrTo>
                  <a:srgbClr val="FFFFFF">
                    <a:alpha val="0"/>
                  </a:srgbClr>
                </a:clrTo>
              </a:clrChange>
            </a:blip>
            <a:stretch>
              <a:fillRect/>
            </a:stretch>
          </p:blipFill>
          <p:spPr>
            <a:xfrm>
              <a:off x="1143000" y="3098800"/>
              <a:ext cx="3696224" cy="2768600"/>
            </a:xfrm>
            <a:prstGeom prst="rect">
              <a:avLst/>
            </a:prstGeom>
          </p:spPr>
        </p:pic>
        <p:pic>
          <p:nvPicPr>
            <p:cNvPr id="94" name="Immagine 93" descr="images.jpg"/>
            <p:cNvPicPr>
              <a:picLocks noChangeAspect="1"/>
            </p:cNvPicPr>
            <p:nvPr/>
          </p:nvPicPr>
          <p:blipFill>
            <a:blip r:embed="rId4">
              <a:clrChange>
                <a:clrFrom>
                  <a:srgbClr val="FFFFFF"/>
                </a:clrFrom>
                <a:clrTo>
                  <a:srgbClr val="FFFFFF">
                    <a:alpha val="0"/>
                  </a:srgbClr>
                </a:clrTo>
              </a:clrChange>
            </a:blip>
            <a:stretch>
              <a:fillRect/>
            </a:stretch>
          </p:blipFill>
          <p:spPr>
            <a:xfrm>
              <a:off x="4267200" y="3403600"/>
              <a:ext cx="3696224" cy="2768600"/>
            </a:xfrm>
            <a:prstGeom prst="rect">
              <a:avLst/>
            </a:prstGeom>
          </p:spPr>
        </p:pic>
        <p:sp>
          <p:nvSpPr>
            <p:cNvPr id="95" name="_s1033"/>
            <p:cNvSpPr>
              <a:spLocks noChangeArrowheads="1"/>
            </p:cNvSpPr>
            <p:nvPr/>
          </p:nvSpPr>
          <p:spPr bwMode="auto">
            <a:xfrm rot="20593138">
              <a:off x="1940884" y="4131184"/>
              <a:ext cx="691634" cy="340877"/>
            </a:xfrm>
            <a:prstGeom prst="roundRect">
              <a:avLst>
                <a:gd name="adj" fmla="val 16667"/>
              </a:avLst>
            </a:prstGeom>
            <a:noFill/>
            <a:ln w="3175">
              <a:noFill/>
              <a:miter lim="800000"/>
              <a:headEnd/>
              <a:tailEnd/>
            </a:ln>
            <a:effectLst/>
          </p:spPr>
          <p:txBody>
            <a:bodyPr vert="horz" wrap="square" anchor="ctr" anchorCtr="1">
              <a:prstTxWarp prst="textWave1">
                <a:avLst/>
              </a:prstTxWarp>
              <a:spAutoFit/>
            </a:bodyPr>
            <a:lstStyle/>
            <a:p>
              <a:pPr algn="ctr"/>
              <a:r>
                <a:rPr lang="it-IT" sz="1600" b="1" dirty="0" smtClean="0">
                  <a:solidFill>
                    <a:srgbClr val="000000"/>
                  </a:solidFill>
                </a:rPr>
                <a:t>PSC</a:t>
              </a:r>
              <a:endParaRPr lang="it-IT" sz="1600" b="1" dirty="0">
                <a:solidFill>
                  <a:srgbClr val="800000"/>
                </a:solidFill>
              </a:endParaRPr>
            </a:p>
          </p:txBody>
        </p:sp>
        <p:sp>
          <p:nvSpPr>
            <p:cNvPr id="96" name="_s1033"/>
            <p:cNvSpPr>
              <a:spLocks noChangeArrowheads="1"/>
            </p:cNvSpPr>
            <p:nvPr/>
          </p:nvSpPr>
          <p:spPr bwMode="auto">
            <a:xfrm rot="20593138">
              <a:off x="4984756" y="4284079"/>
              <a:ext cx="1231888" cy="401685"/>
            </a:xfrm>
            <a:prstGeom prst="roundRect">
              <a:avLst>
                <a:gd name="adj" fmla="val 16667"/>
              </a:avLst>
            </a:prstGeom>
            <a:noFill/>
            <a:ln w="3175">
              <a:noFill/>
              <a:miter lim="800000"/>
              <a:headEnd/>
              <a:tailEnd/>
            </a:ln>
            <a:effectLst/>
          </p:spPr>
          <p:txBody>
            <a:bodyPr vert="horz" wrap="square" anchor="ctr" anchorCtr="1">
              <a:prstTxWarp prst="textWave1">
                <a:avLst/>
              </a:prstTxWarp>
              <a:spAutoFit/>
            </a:bodyPr>
            <a:lstStyle/>
            <a:p>
              <a:pPr algn="ctr"/>
              <a:r>
                <a:rPr lang="it-IT" sz="1600" b="1" dirty="0" smtClean="0">
                  <a:solidFill>
                    <a:srgbClr val="000000"/>
                  </a:solidFill>
                </a:rPr>
                <a:t>Fascicolo</a:t>
              </a:r>
              <a:endParaRPr lang="it-IT" sz="1600" b="1" dirty="0">
                <a:solidFill>
                  <a:srgbClr val="800000"/>
                </a:solidFill>
              </a:endParaRPr>
            </a:p>
          </p:txBody>
        </p:sp>
      </p:grpSp>
      <p:sp>
        <p:nvSpPr>
          <p:cNvPr id="23" name="Rettangolo 22"/>
          <p:cNvSpPr/>
          <p:nvPr/>
        </p:nvSpPr>
        <p:spPr>
          <a:xfrm>
            <a:off x="838200" y="3500545"/>
            <a:ext cx="6781800" cy="2671655"/>
          </a:xfrm>
          <a:prstGeom prst="rect">
            <a:avLst/>
          </a:prstGeom>
        </p:spPr>
        <p:txBody>
          <a:bodyPr wrap="square">
            <a:spAutoFit/>
          </a:bodyPr>
          <a:lstStyle/>
          <a:p>
            <a:pPr algn="just"/>
            <a:r>
              <a:rPr dirty="0" smtClean="0">
                <a:solidFill>
                  <a:srgbClr val="000000"/>
                </a:solidFill>
                <a:latin typeface="Times New Roman" charset="0"/>
                <a:ea typeface="ヒラギノ角ゴ Pro W3" charset="-128"/>
                <a:cs typeface="ヒラギノ角ゴ Pro W3" charset="-128"/>
              </a:rPr>
              <a:t>Nella redazione del PSC, il coordinatore deve: </a:t>
            </a:r>
            <a:endParaRPr dirty="0" smtClean="0"/>
          </a:p>
          <a:p>
            <a:pPr algn="just"/>
            <a:r>
              <a:rPr lang="it-IT" dirty="0" smtClean="0">
                <a:solidFill>
                  <a:srgbClr val="000000"/>
                </a:solidFill>
                <a:latin typeface="Times New Roman" charset="0"/>
                <a:ea typeface="ヒラギノ角ゴ Pro W3" charset="-128"/>
                <a:cs typeface="ヒラギノ角ゴ Pro W3" charset="-128"/>
              </a:rPr>
              <a:t>- </a:t>
            </a:r>
            <a:r>
              <a:rPr dirty="0" smtClean="0">
                <a:solidFill>
                  <a:srgbClr val="000000"/>
                </a:solidFill>
                <a:latin typeface="Times New Roman" charset="0"/>
                <a:ea typeface="ヒラギノ角ゴ Pro W3" charset="-128"/>
                <a:cs typeface="ヒラギノ角ゴ Pro W3" charset="-128"/>
              </a:rPr>
              <a:t>individuare, analizzare e valutare i rischi; </a:t>
            </a:r>
            <a:endParaRPr dirty="0" smtClean="0"/>
          </a:p>
          <a:p>
            <a:pPr algn="just"/>
            <a:r>
              <a:rPr lang="it-IT" dirty="0" smtClean="0">
                <a:solidFill>
                  <a:srgbClr val="000000"/>
                </a:solidFill>
                <a:latin typeface="Times New Roman" charset="0"/>
                <a:ea typeface="ヒラギノ角ゴ Pro W3" charset="-128"/>
                <a:cs typeface="ヒラギノ角ゴ Pro W3" charset="-128"/>
              </a:rPr>
              <a:t>- </a:t>
            </a:r>
            <a:r>
              <a:rPr dirty="0" smtClean="0">
                <a:solidFill>
                  <a:srgbClr val="000000"/>
                </a:solidFill>
                <a:latin typeface="Times New Roman" charset="0"/>
                <a:ea typeface="ヒラギノ角ゴ Pro W3" charset="-128"/>
                <a:cs typeface="ヒラギノ角ゴ Pro W3" charset="-128"/>
              </a:rPr>
              <a:t>decidere le procedure, gli apprestamenti e le attrezzature necessari a garantire il rispetto delle norme per la prevenzione degli infortuni e la tutela della salute dei lavoratori; </a:t>
            </a:r>
            <a:endParaRPr dirty="0" smtClean="0"/>
          </a:p>
          <a:p>
            <a:pPr algn="just">
              <a:buFontTx/>
              <a:buChar char="-"/>
            </a:pPr>
            <a:r>
              <a:rPr lang="it-IT" dirty="0" smtClean="0">
                <a:solidFill>
                  <a:srgbClr val="000000"/>
                </a:solidFill>
                <a:latin typeface="Times New Roman" charset="0"/>
                <a:ea typeface="ヒラギノ角ゴ Pro W3" charset="-128"/>
                <a:cs typeface="ヒラギノ角ゴ Pro W3" charset="-128"/>
              </a:rPr>
              <a:t> </a:t>
            </a:r>
            <a:r>
              <a:rPr dirty="0" smtClean="0">
                <a:solidFill>
                  <a:srgbClr val="000000"/>
                </a:solidFill>
                <a:latin typeface="Times New Roman" charset="0"/>
                <a:ea typeface="ヒラギノ角ゴ Pro W3" charset="-128"/>
                <a:cs typeface="ヒラギノ角ゴ Pro W3" charset="-128"/>
              </a:rPr>
              <a:t>stimare i costi della sicurezza;</a:t>
            </a:r>
            <a:endParaRPr lang="it-IT" dirty="0" smtClean="0">
              <a:solidFill>
                <a:srgbClr val="000000"/>
              </a:solidFill>
              <a:latin typeface="Times New Roman" charset="0"/>
              <a:ea typeface="ヒラギノ角ゴ Pro W3" charset="-128"/>
              <a:cs typeface="ヒラギノ角ゴ Pro W3" charset="-128"/>
            </a:endParaRPr>
          </a:p>
          <a:p>
            <a:pPr algn="just"/>
            <a:r>
              <a:rPr lang="it-IT" dirty="0" smtClean="0">
                <a:solidFill>
                  <a:srgbClr val="000000"/>
                </a:solidFill>
                <a:latin typeface="Times New Roman" charset="0"/>
                <a:ea typeface="ヒラギノ角ゴ Pro W3" charset="-128"/>
                <a:cs typeface="ヒラギノ角ゴ Pro W3" charset="-128"/>
              </a:rPr>
              <a:t>- </a:t>
            </a:r>
            <a:r>
              <a:rPr dirty="0" smtClean="0">
                <a:solidFill>
                  <a:srgbClr val="000000"/>
                </a:solidFill>
                <a:latin typeface="Times New Roman" charset="0"/>
                <a:ea typeface="ヒラギノ角ゴ Pro W3" charset="-128"/>
                <a:cs typeface="ヒラギノ角ゴ Pro W3" charset="-128"/>
              </a:rPr>
              <a:t>individuare le prescrizioni da correlare alla criticità di fasi di lavoro contemporanee; </a:t>
            </a:r>
          </a:p>
          <a:p>
            <a:pPr algn="just"/>
            <a:r>
              <a:rPr lang="it-IT" dirty="0" smtClean="0">
                <a:solidFill>
                  <a:srgbClr val="000000"/>
                </a:solidFill>
                <a:latin typeface="Times New Roman" charset="0"/>
                <a:ea typeface="ヒラギノ角ゴ Pro W3" charset="-128"/>
                <a:cs typeface="ヒラギノ角ゴ Pro W3" charset="-128"/>
              </a:rPr>
              <a:t>- </a:t>
            </a:r>
            <a:r>
              <a:rPr dirty="0" smtClean="0">
                <a:solidFill>
                  <a:srgbClr val="000000"/>
                </a:solidFill>
                <a:latin typeface="Times New Roman" charset="0"/>
                <a:ea typeface="ヒラギノ角ゴ Pro W3" charset="-128"/>
                <a:cs typeface="ヒラギノ角ゴ Pro W3" charset="-128"/>
              </a:rPr>
              <a:t>individuare misure per ovviare alla presenza simultanea di più imprese o lavoratori autonomi. </a:t>
            </a:r>
            <a:endParaRPr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20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linds(horizontal)">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strips(upRight)">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blinds(horizontal)">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strips(upRight)">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blinds(horizontal)">
                                      <p:cBhvr>
                                        <p:cTn id="41" dur="500"/>
                                        <p:tgtEl>
                                          <p:spTgt spid="8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1000"/>
                                        <p:tgtEl>
                                          <p:spTgt spid="92"/>
                                        </p:tgtEl>
                                      </p:cBhvr>
                                    </p:animEffect>
                                    <p:anim calcmode="lin" valueType="num">
                                      <p:cBhvr>
                                        <p:cTn id="56" dur="1000" fill="hold"/>
                                        <p:tgtEl>
                                          <p:spTgt spid="92"/>
                                        </p:tgtEl>
                                        <p:attrNameLst>
                                          <p:attrName>ppt_x</p:attrName>
                                        </p:attrNameLst>
                                      </p:cBhvr>
                                      <p:tavLst>
                                        <p:tav tm="0">
                                          <p:val>
                                            <p:strVal val="#ppt_x"/>
                                          </p:val>
                                        </p:tav>
                                        <p:tav tm="100000">
                                          <p:val>
                                            <p:strVal val="#ppt_x"/>
                                          </p:val>
                                        </p:tav>
                                      </p:tavLst>
                                    </p:anim>
                                    <p:anim calcmode="lin" valueType="num">
                                      <p:cBhvr>
                                        <p:cTn id="57" dur="900" decel="100000" fill="hold"/>
                                        <p:tgtEl>
                                          <p:spTgt spid="9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9" grpId="0" animBg="1"/>
      <p:bldP spid="90" grpId="0" animBg="1"/>
      <p:bldP spid="83" grpId="0" animBg="1"/>
      <p:bldP spid="87" grpId="0" animBg="1"/>
      <p:bldP spid="91" grpId="0" animBg="1"/>
      <p:bldP spid="2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grpSp>
        <p:nvGrpSpPr>
          <p:cNvPr id="22" name="Gruppo 21"/>
          <p:cNvGrpSpPr/>
          <p:nvPr/>
        </p:nvGrpSpPr>
        <p:grpSpPr>
          <a:xfrm>
            <a:off x="5334000" y="914400"/>
            <a:ext cx="1828800" cy="991250"/>
            <a:chOff x="5334000" y="914400"/>
            <a:chExt cx="1828800" cy="991250"/>
          </a:xfrm>
        </p:grpSpPr>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PSC</a:t>
              </a:r>
            </a:p>
            <a:p>
              <a:pPr algn="ctr">
                <a:spcAft>
                  <a:spcPts val="0"/>
                </a:spcAft>
              </a:pPr>
              <a:r>
                <a:rPr lang="it-IT" sz="1600" dirty="0" smtClean="0">
                  <a:solidFill>
                    <a:srgbClr val="800000"/>
                  </a:solidFill>
                </a:rPr>
                <a:t> </a:t>
              </a:r>
              <a:r>
                <a:rPr lang="it-IT" sz="1200" dirty="0" smtClean="0">
                  <a:solidFill>
                    <a:srgbClr val="000000"/>
                  </a:solidFill>
                </a:rPr>
                <a:t>(Art. 100 - comma </a:t>
              </a:r>
              <a:r>
                <a:rPr lang="it-IT" sz="1200" dirty="0" err="1" smtClean="0">
                  <a:solidFill>
                    <a:srgbClr val="000000"/>
                  </a:solidFill>
                </a:rPr>
                <a:t>1</a:t>
              </a:r>
              <a:r>
                <a:rPr lang="it-IT" sz="1200" dirty="0" smtClean="0">
                  <a:solidFill>
                    <a:srgbClr val="000000"/>
                  </a:solidFill>
                </a:rPr>
                <a:t>)</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43" name="Smile 42">
              <a:hlinkClick r:id="" action="ppaction://hlinkshowjump?jump=nextslid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grpSp>
      <p:sp>
        <p:nvSpPr>
          <p:cNvPr id="25" name="_s1033"/>
          <p:cNvSpPr>
            <a:spLocks noChangeArrowheads="1"/>
          </p:cNvSpPr>
          <p:nvPr/>
        </p:nvSpPr>
        <p:spPr bwMode="auto">
          <a:xfrm>
            <a:off x="1066800" y="3070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è previsto</a:t>
            </a:r>
          </a:p>
        </p:txBody>
      </p:sp>
      <p:sp>
        <p:nvSpPr>
          <p:cNvPr id="26" name="_s1033"/>
          <p:cNvSpPr>
            <a:spLocks noChangeArrowheads="1"/>
          </p:cNvSpPr>
          <p:nvPr/>
        </p:nvSpPr>
        <p:spPr bwMode="auto">
          <a:xfrm>
            <a:off x="1066800" y="36037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2743200"/>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4670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28" name="_s1033"/>
          <p:cNvSpPr>
            <a:spLocks noChangeArrowheads="1"/>
          </p:cNvSpPr>
          <p:nvPr/>
        </p:nvSpPr>
        <p:spPr bwMode="auto">
          <a:xfrm>
            <a:off x="1066800" y="41371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36" name="_s1033"/>
          <p:cNvSpPr>
            <a:spLocks noChangeArrowheads="1"/>
          </p:cNvSpPr>
          <p:nvPr/>
        </p:nvSpPr>
        <p:spPr bwMode="auto">
          <a:xfrm>
            <a:off x="4419600" y="2362200"/>
            <a:ext cx="3886200" cy="2385448"/>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i="1" dirty="0" smtClean="0">
                <a:solidFill>
                  <a:srgbClr val="000000"/>
                </a:solidFill>
                <a:latin typeface="Arial"/>
                <a:ea typeface="ヒラギノ角ゴ Pro W3" charset="-128"/>
                <a:cs typeface="Arial"/>
              </a:rPr>
              <a:t>È</a:t>
            </a:r>
            <a:r>
              <a:rPr lang="it-IT" sz="1600" i="1" dirty="0" smtClean="0">
                <a:solidFill>
                  <a:srgbClr val="000000"/>
                </a:solidFill>
                <a:latin typeface="Arial"/>
                <a:ea typeface="ヒラギノ角ゴ Pro W3" charset="-128"/>
                <a:cs typeface="Arial"/>
              </a:rPr>
              <a:t> </a:t>
            </a:r>
            <a:r>
              <a:rPr sz="1600" i="1" dirty="0" smtClean="0">
                <a:solidFill>
                  <a:srgbClr val="000000"/>
                </a:solidFill>
                <a:latin typeface="Arial"/>
                <a:ea typeface="ヒラギノ角ゴ Pro W3" charset="-128"/>
                <a:cs typeface="Arial"/>
              </a:rPr>
              <a:t>un </a:t>
            </a:r>
            <a:r>
              <a:rPr sz="1600" b="1" i="1" u="sng" dirty="0" smtClean="0">
                <a:solidFill>
                  <a:srgbClr val="000000"/>
                </a:solidFill>
                <a:latin typeface="Arial"/>
                <a:ea typeface="ヒラギノ角ゴ Pro W3" charset="-128"/>
                <a:cs typeface="Arial"/>
              </a:rPr>
              <a:t>piano di sicurezza</a:t>
            </a:r>
            <a:r>
              <a:rPr lang="it-IT" sz="1600" b="1" i="1" u="sng" dirty="0" smtClean="0">
                <a:solidFill>
                  <a:srgbClr val="000000"/>
                </a:solidFill>
                <a:latin typeface="Arial"/>
                <a:ea typeface="ヒラギノ角ゴ Pro W3" charset="-128"/>
                <a:cs typeface="Arial"/>
              </a:rPr>
              <a:t> </a:t>
            </a:r>
            <a:r>
              <a:rPr lang="it-IT" sz="1600" dirty="0" smtClean="0">
                <a:solidFill>
                  <a:srgbClr val="000000"/>
                </a:solidFill>
                <a:latin typeface="Arial"/>
                <a:ea typeface="ヒラギノ角ゴ Pro W3" charset="-128"/>
                <a:cs typeface="Arial"/>
              </a:rPr>
              <a:t>finalizzato a:   </a:t>
            </a:r>
          </a:p>
          <a:p>
            <a:pPr algn="just">
              <a:buFontTx/>
              <a:buChar char="-"/>
            </a:pPr>
            <a:r>
              <a:rPr sz="1600" dirty="0" smtClean="0">
                <a:solidFill>
                  <a:srgbClr val="000000"/>
                </a:solidFill>
                <a:latin typeface="Arial"/>
                <a:ea typeface="ヒラギノ角ゴ Pro W3" charset="-128"/>
                <a:cs typeface="Arial"/>
              </a:rPr>
              <a:t>individuare, analizzare e valutare i </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rischi;</a:t>
            </a:r>
            <a:endParaRPr lang="it-IT" sz="1600" dirty="0" smtClean="0">
              <a:solidFill>
                <a:srgbClr val="000000"/>
              </a:solidFill>
              <a:latin typeface="Arial"/>
              <a:ea typeface="ヒラギノ角ゴ Pro W3" charset="-128"/>
              <a:cs typeface="Arial"/>
            </a:endParaRPr>
          </a:p>
          <a:p>
            <a:pPr algn="just">
              <a:buFontTx/>
              <a:buChar char="-"/>
            </a:pPr>
            <a:r>
              <a:rPr sz="1600" dirty="0" smtClean="0">
                <a:solidFill>
                  <a:srgbClr val="000000"/>
                </a:solidFill>
                <a:latin typeface="Arial"/>
                <a:ea typeface="ヒラギノ角ゴ Pro W3" charset="-128"/>
                <a:cs typeface="Arial"/>
              </a:rPr>
              <a:t>prevedere le procedure, gli apprestamenti e le attrezzature necessari a garantire il rispetto delle norme per la prevenzione degli infortuni e la tutela della salute dei lavoratori, per tutta la durata dei lavori. </a:t>
            </a:r>
            <a:endParaRPr sz="1600" dirty="0" smtClean="0">
              <a:latin typeface="Arial"/>
              <a:cs typeface="Arial"/>
            </a:endParaRPr>
          </a:p>
          <a:p>
            <a:pPr algn="just"/>
            <a:endParaRPr lang="it-IT" sz="1600" dirty="0" smtClean="0">
              <a:solidFill>
                <a:srgbClr val="000000"/>
              </a:solidFill>
              <a:latin typeface="Arial"/>
              <a:ea typeface="ヒラギノ角ゴ Pro W3" charset="-128"/>
              <a:cs typeface="Arial"/>
            </a:endParaRPr>
          </a:p>
        </p:txBody>
      </p:sp>
      <p:sp>
        <p:nvSpPr>
          <p:cNvPr id="42" name="_s1033"/>
          <p:cNvSpPr>
            <a:spLocks noChangeArrowheads="1"/>
          </p:cNvSpPr>
          <p:nvPr/>
        </p:nvSpPr>
        <p:spPr bwMode="auto">
          <a:xfrm>
            <a:off x="4876800" y="5102974"/>
            <a:ext cx="2971800" cy="612026"/>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ctr"/>
            <a:r>
              <a:rPr lang="it-IT" sz="1600" dirty="0" err="1" smtClean="0">
                <a:solidFill>
                  <a:srgbClr val="000000"/>
                </a:solidFill>
                <a:latin typeface="Arial"/>
                <a:ea typeface="ヒラギノ角ゴ Pro W3" charset="-128"/>
                <a:cs typeface="Arial"/>
              </a:rPr>
              <a:t>…</a:t>
            </a:r>
            <a:r>
              <a:rPr lang="it-IT" sz="1600" dirty="0" smtClean="0">
                <a:solidFill>
                  <a:srgbClr val="000000"/>
                </a:solidFill>
                <a:latin typeface="Arial"/>
                <a:ea typeface="ヒラギノ角ゴ Pro W3" charset="-128"/>
                <a:cs typeface="Arial"/>
              </a:rPr>
              <a:t> è  anche </a:t>
            </a:r>
            <a:r>
              <a:rPr sz="1600" dirty="0" smtClean="0">
                <a:solidFill>
                  <a:srgbClr val="000000"/>
                </a:solidFill>
                <a:latin typeface="Arial"/>
                <a:ea typeface="ヒラギノ角ゴ Pro W3" charset="-128"/>
                <a:cs typeface="Arial"/>
              </a:rPr>
              <a:t>un </a:t>
            </a:r>
            <a:endParaRPr lang="it-IT" sz="1600" dirty="0" smtClean="0">
              <a:solidFill>
                <a:srgbClr val="000000"/>
              </a:solidFill>
              <a:latin typeface="Arial"/>
              <a:ea typeface="ヒラギノ角ゴ Pro W3" charset="-128"/>
              <a:cs typeface="Arial"/>
            </a:endParaRPr>
          </a:p>
          <a:p>
            <a:pPr algn="ctr"/>
            <a:r>
              <a:rPr sz="1600" b="1" i="1" u="sng" dirty="0" smtClean="0">
                <a:solidFill>
                  <a:srgbClr val="000000"/>
                </a:solidFill>
                <a:latin typeface="Arial"/>
                <a:ea typeface="ヒラギノ角ゴ Pro W3" charset="-128"/>
                <a:cs typeface="Arial"/>
              </a:rPr>
              <a:t>piano di coordinamento</a:t>
            </a:r>
            <a:r>
              <a:rPr sz="1600" dirty="0" smtClean="0">
                <a:solidFill>
                  <a:srgbClr val="000000"/>
                </a:solidFill>
                <a:latin typeface="Arial"/>
                <a:ea typeface="ヒラギノ角ゴ Pro W3" charset="-128"/>
                <a:cs typeface="Arial"/>
              </a:rPr>
              <a:t> </a:t>
            </a:r>
            <a:endParaRPr lang="it-IT" sz="1600" dirty="0" smtClean="0">
              <a:solidFill>
                <a:srgbClr val="000000"/>
              </a:solidFill>
              <a:latin typeface="Arial"/>
              <a:ea typeface="ヒラギノ角ゴ Pro W3" charset="-128"/>
              <a:cs typeface="Arial"/>
            </a:endParaRPr>
          </a:p>
          <a:p>
            <a:pPr algn="ctr"/>
            <a:endParaRPr lang="it-IT" sz="1600" dirty="0" smtClean="0">
              <a:solidFill>
                <a:srgbClr val="000000"/>
              </a:solidFill>
              <a:latin typeface="Arial"/>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45" name="Line 16"/>
          <p:cNvSpPr>
            <a:spLocks noChangeShapeType="1"/>
          </p:cNvSpPr>
          <p:nvPr/>
        </p:nvSpPr>
        <p:spPr bwMode="auto">
          <a:xfrm>
            <a:off x="6400800" y="4648200"/>
            <a:ext cx="0" cy="533400"/>
          </a:xfrm>
          <a:prstGeom prst="line">
            <a:avLst/>
          </a:prstGeom>
          <a:noFill/>
          <a:ln w="19050">
            <a:solidFill>
              <a:schemeClr val="tx1"/>
            </a:solidFill>
            <a:miter lim="800000"/>
            <a:headEnd/>
            <a:tailEnd type="triangle"/>
          </a:ln>
          <a:effectLst/>
        </p:spPr>
        <p:txBody>
          <a:bodyPr>
            <a:prstTxWarp prst="textNoShape">
              <a:avLst/>
            </a:prstTxWarp>
          </a:bodyPr>
          <a:lstStyle/>
          <a:p>
            <a:endParaRPr lang="it-IT"/>
          </a:p>
        </p:txBody>
      </p:sp>
      <p:sp>
        <p:nvSpPr>
          <p:cNvPr id="46" name="_s1033"/>
          <p:cNvSpPr>
            <a:spLocks noChangeArrowheads="1"/>
          </p:cNvSpPr>
          <p:nvPr/>
        </p:nvSpPr>
        <p:spPr bwMode="auto">
          <a:xfrm>
            <a:off x="1066800" y="5203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ne verifica l’applicazione</a:t>
            </a:r>
          </a:p>
        </p:txBody>
      </p:sp>
      <p:sp>
        <p:nvSpPr>
          <p:cNvPr id="86" name="Text Box 34"/>
          <p:cNvSpPr txBox="1">
            <a:spLocks noChangeArrowheads="1"/>
          </p:cNvSpPr>
          <p:nvPr/>
        </p:nvSpPr>
        <p:spPr bwMode="auto">
          <a:xfrm>
            <a:off x="1143000" y="838200"/>
            <a:ext cx="4572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strips(upRight)">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2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linds(horizontal)">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6" grpId="0"/>
      <p:bldP spid="42" grpId="0"/>
      <p:bldP spid="24" grpId="0" animBg="1"/>
      <p:bldP spid="45" grpId="0" animBg="1"/>
      <p:bldP spid="46"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PSC</a:t>
            </a:r>
          </a:p>
          <a:p>
            <a:pPr algn="ctr">
              <a:spcAft>
                <a:spcPts val="0"/>
              </a:spcAft>
            </a:pPr>
            <a:r>
              <a:rPr lang="it-IT" sz="1600" dirty="0" smtClean="0">
                <a:solidFill>
                  <a:srgbClr val="800000"/>
                </a:solidFill>
              </a:rPr>
              <a:t> </a:t>
            </a:r>
            <a:r>
              <a:rPr lang="it-IT" sz="1200" dirty="0" smtClean="0">
                <a:solidFill>
                  <a:srgbClr val="000000"/>
                </a:solidFill>
              </a:rPr>
              <a:t>(Art. 100 - comma </a:t>
            </a:r>
            <a:r>
              <a:rPr lang="it-IT" sz="1200" dirty="0" err="1" smtClean="0">
                <a:solidFill>
                  <a:srgbClr val="000000"/>
                </a:solidFill>
              </a:rPr>
              <a:t>1</a:t>
            </a:r>
            <a:r>
              <a:rPr lang="it-IT" sz="1200" dirty="0" smtClean="0">
                <a:solidFill>
                  <a:srgbClr val="000000"/>
                </a:solidFill>
              </a:rPr>
              <a:t>)</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cxnSp>
        <p:nvCxnSpPr>
          <p:cNvPr id="37" name="AutoShape 49"/>
          <p:cNvCxnSpPr>
            <a:cxnSpLocks noChangeShapeType="1"/>
          </p:cNvCxnSpPr>
          <p:nvPr/>
        </p:nvCxnSpPr>
        <p:spPr bwMode="auto">
          <a:xfrm>
            <a:off x="4038600" y="3275012"/>
            <a:ext cx="457200" cy="1588"/>
          </a:xfrm>
          <a:prstGeom prst="bentConnector3">
            <a:avLst>
              <a:gd name="adj1" fmla="val 50000"/>
            </a:avLst>
          </a:prstGeom>
          <a:noFill/>
          <a:ln w="19050">
            <a:solidFill>
              <a:schemeClr val="tx1"/>
            </a:solidFill>
            <a:miter lim="800000"/>
            <a:headEnd/>
            <a:tailEnd type="triangle"/>
          </a:ln>
          <a:effectLst/>
        </p:spPr>
      </p:cxnSp>
      <p:sp>
        <p:nvSpPr>
          <p:cNvPr id="36" name="_s1033"/>
          <p:cNvSpPr>
            <a:spLocks noChangeArrowheads="1"/>
          </p:cNvSpPr>
          <p:nvPr/>
        </p:nvSpPr>
        <p:spPr bwMode="auto">
          <a:xfrm>
            <a:off x="4419600" y="2538720"/>
            <a:ext cx="3886200" cy="2642880"/>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spcAft>
                <a:spcPts val="1800"/>
              </a:spcAft>
            </a:pPr>
            <a:r>
              <a:rPr sz="1600" dirty="0" smtClean="0">
                <a:solidFill>
                  <a:srgbClr val="000000"/>
                </a:solidFill>
                <a:latin typeface="Arial"/>
                <a:ea typeface="ヒラギノ角ゴ Pro W3" charset="-128"/>
                <a:cs typeface="Arial"/>
              </a:rPr>
              <a:t>cantieri con più imprese; </a:t>
            </a:r>
            <a:endParaRPr sz="1600" dirty="0" smtClean="0">
              <a:latin typeface="Arial"/>
              <a:cs typeface="Arial"/>
            </a:endParaRPr>
          </a:p>
          <a:p>
            <a:pPr algn="just">
              <a:spcAft>
                <a:spcPts val="1800"/>
              </a:spcAft>
            </a:pPr>
            <a:r>
              <a:rPr sz="1600" dirty="0" smtClean="0">
                <a:solidFill>
                  <a:srgbClr val="000000"/>
                </a:solidFill>
                <a:latin typeface="Arial"/>
                <a:ea typeface="ヒラギノ角ゴ Pro W3" charset="-128"/>
                <a:cs typeface="Arial"/>
              </a:rPr>
              <a:t>cantieri con più imprese, in presenza di rischi particolarmente aggravati (Allegato XV del T.U.); </a:t>
            </a:r>
            <a:endParaRPr sz="1600" dirty="0" smtClean="0">
              <a:latin typeface="Arial"/>
              <a:cs typeface="Arial"/>
            </a:endParaRPr>
          </a:p>
          <a:p>
            <a:pPr algn="just">
              <a:spcAft>
                <a:spcPts val="1800"/>
              </a:spcAft>
            </a:pPr>
            <a:r>
              <a:rPr sz="1600" dirty="0" smtClean="0">
                <a:solidFill>
                  <a:srgbClr val="000000"/>
                </a:solidFill>
                <a:latin typeface="Arial"/>
                <a:ea typeface="ヒラギノ角ゴ Pro W3" charset="-128"/>
                <a:cs typeface="Arial"/>
              </a:rPr>
              <a:t>cantieri,</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in cui, dopo l’affidamento dei lavori a</a:t>
            </a:r>
            <a:r>
              <a:rPr lang="it-IT" sz="1600" dirty="0" err="1" smtClean="0">
                <a:solidFill>
                  <a:srgbClr val="000000"/>
                </a:solidFill>
                <a:latin typeface="Arial"/>
                <a:ea typeface="ヒラギノ角ゴ Pro W3" charset="-128"/>
                <a:cs typeface="Arial"/>
              </a:rPr>
              <a:t>d</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un’unica impresa, l’esecuzione dei lavori o parte di essi è affidata a più imprese. </a:t>
            </a:r>
          </a:p>
          <a:p>
            <a:pPr algn="just">
              <a:spcAft>
                <a:spcPts val="1800"/>
              </a:spcAft>
            </a:pPr>
            <a:endParaRPr lang="it-IT" sz="1600" dirty="0" smtClean="0">
              <a:solidFill>
                <a:srgbClr val="000000"/>
              </a:solidFill>
              <a:latin typeface="Arial"/>
              <a:ea typeface="ヒラギノ角ゴ Pro W3" charset="-128"/>
              <a:cs typeface="Arial"/>
            </a:endParaRPr>
          </a:p>
        </p:txBody>
      </p:sp>
      <p:sp>
        <p:nvSpPr>
          <p:cNvPr id="20" name="_s1033"/>
          <p:cNvSpPr>
            <a:spLocks noChangeArrowheads="1"/>
          </p:cNvSpPr>
          <p:nvPr/>
        </p:nvSpPr>
        <p:spPr bwMode="auto">
          <a:xfrm>
            <a:off x="1066800" y="3070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è previsto</a:t>
            </a:r>
          </a:p>
        </p:txBody>
      </p:sp>
      <p:sp>
        <p:nvSpPr>
          <p:cNvPr id="22" name="_s1033"/>
          <p:cNvSpPr>
            <a:spLocks noChangeArrowheads="1"/>
          </p:cNvSpPr>
          <p:nvPr/>
        </p:nvSpPr>
        <p:spPr bwMode="auto">
          <a:xfrm>
            <a:off x="1066800" y="36037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sp>
        <p:nvSpPr>
          <p:cNvPr id="23" name="_s1033"/>
          <p:cNvSpPr>
            <a:spLocks noChangeArrowheads="1"/>
          </p:cNvSpPr>
          <p:nvPr/>
        </p:nvSpPr>
        <p:spPr bwMode="auto">
          <a:xfrm>
            <a:off x="1066800" y="4670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29" name="_s1033"/>
          <p:cNvSpPr>
            <a:spLocks noChangeArrowheads="1"/>
          </p:cNvSpPr>
          <p:nvPr/>
        </p:nvSpPr>
        <p:spPr bwMode="auto">
          <a:xfrm>
            <a:off x="1066800" y="41371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30"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31" name="_s1033"/>
          <p:cNvSpPr>
            <a:spLocks noChangeArrowheads="1"/>
          </p:cNvSpPr>
          <p:nvPr/>
        </p:nvSpPr>
        <p:spPr bwMode="auto">
          <a:xfrm>
            <a:off x="1066800" y="5203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ne verifica l’applicazione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PSC</a:t>
            </a:r>
          </a:p>
          <a:p>
            <a:pPr algn="ctr">
              <a:spcAft>
                <a:spcPts val="0"/>
              </a:spcAft>
            </a:pPr>
            <a:r>
              <a:rPr lang="it-IT" sz="1600" dirty="0" smtClean="0">
                <a:solidFill>
                  <a:srgbClr val="800000"/>
                </a:solidFill>
              </a:rPr>
              <a:t> </a:t>
            </a:r>
            <a:r>
              <a:rPr lang="it-IT" sz="1200" dirty="0" smtClean="0">
                <a:solidFill>
                  <a:srgbClr val="000000"/>
                </a:solidFill>
              </a:rPr>
              <a:t>(Art. 100 - comma </a:t>
            </a:r>
            <a:r>
              <a:rPr lang="it-IT" sz="1200" dirty="0" err="1" smtClean="0">
                <a:solidFill>
                  <a:srgbClr val="000000"/>
                </a:solidFill>
              </a:rPr>
              <a:t>1</a:t>
            </a:r>
            <a:r>
              <a:rPr lang="it-IT" sz="1200" dirty="0" smtClean="0">
                <a:solidFill>
                  <a:srgbClr val="000000"/>
                </a:solidFill>
              </a:rPr>
              <a:t>)</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3070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è previsto</a:t>
            </a:r>
          </a:p>
        </p:txBody>
      </p:sp>
      <p:sp>
        <p:nvSpPr>
          <p:cNvPr id="26" name="_s1033"/>
          <p:cNvSpPr>
            <a:spLocks noChangeArrowheads="1"/>
          </p:cNvSpPr>
          <p:nvPr/>
        </p:nvSpPr>
        <p:spPr bwMode="auto">
          <a:xfrm>
            <a:off x="1066800" y="36037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3733800"/>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4670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28" name="_s1033"/>
          <p:cNvSpPr>
            <a:spLocks noChangeArrowheads="1"/>
          </p:cNvSpPr>
          <p:nvPr/>
        </p:nvSpPr>
        <p:spPr bwMode="auto">
          <a:xfrm>
            <a:off x="1066800" y="41371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36" name="_s1033"/>
          <p:cNvSpPr>
            <a:spLocks noChangeArrowheads="1"/>
          </p:cNvSpPr>
          <p:nvPr/>
        </p:nvSpPr>
        <p:spPr bwMode="auto">
          <a:xfrm>
            <a:off x="4572000" y="2514600"/>
            <a:ext cx="3276600" cy="358680"/>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lang="it-IT" sz="1600" dirty="0" smtClean="0">
                <a:solidFill>
                  <a:srgbClr val="000000"/>
                </a:solidFill>
                <a:latin typeface="Arial"/>
                <a:ea typeface="ヒラギノ角ゴ Pro W3" charset="-128"/>
                <a:cs typeface="Arial"/>
              </a:rPr>
              <a:t>Il CSP </a:t>
            </a:r>
            <a:r>
              <a:rPr sz="1600" dirty="0" smtClean="0">
                <a:solidFill>
                  <a:srgbClr val="000000"/>
                </a:solidFill>
                <a:latin typeface="Arial"/>
                <a:ea typeface="ヒラギノ角ゴ Pro W3" charset="-128"/>
                <a:cs typeface="Arial"/>
              </a:rPr>
              <a:t>(art. 91 del T.U.).</a:t>
            </a:r>
            <a:r>
              <a:rPr lang="it-IT" sz="1600" dirty="0" smtClean="0">
                <a:solidFill>
                  <a:srgbClr val="000000"/>
                </a:solidFill>
                <a:latin typeface="Arial"/>
                <a:ea typeface="ヒラギノ角ゴ Pro W3" charset="-128"/>
                <a:cs typeface="Arial"/>
              </a:rPr>
              <a:t> </a:t>
            </a:r>
          </a:p>
        </p:txBody>
      </p:sp>
      <p:sp>
        <p:nvSpPr>
          <p:cNvPr id="42" name="_s1033"/>
          <p:cNvSpPr>
            <a:spLocks noChangeArrowheads="1"/>
          </p:cNvSpPr>
          <p:nvPr/>
        </p:nvSpPr>
        <p:spPr bwMode="auto">
          <a:xfrm>
            <a:off x="4953000" y="3352800"/>
            <a:ext cx="2971800" cy="1878756"/>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dirty="0" smtClean="0">
                <a:solidFill>
                  <a:srgbClr val="000000"/>
                </a:solidFill>
                <a:latin typeface="Arial"/>
                <a:ea typeface="ヒラギノ角ゴ Pro W3" charset="-128"/>
                <a:cs typeface="Arial"/>
              </a:rPr>
              <a:t>Quando nella realizzazione dell’opera interviene una seconda impresa, manca il CSP e viene nominato il CSE in corso d’opera è il </a:t>
            </a:r>
            <a:r>
              <a:rPr sz="1600" b="1" dirty="0" smtClean="0">
                <a:solidFill>
                  <a:srgbClr val="000000"/>
                </a:solidFill>
                <a:latin typeface="Arial"/>
                <a:ea typeface="ヒラギノ角ゴ Pro W3" charset="-128"/>
                <a:cs typeface="Arial"/>
              </a:rPr>
              <a:t>CSE </a:t>
            </a:r>
            <a:r>
              <a:rPr sz="1600" dirty="0" smtClean="0">
                <a:solidFill>
                  <a:srgbClr val="000000"/>
                </a:solidFill>
                <a:latin typeface="Arial"/>
                <a:ea typeface="ヒラギノ角ゴ Pro W3" charset="-128"/>
                <a:cs typeface="Arial"/>
              </a:rPr>
              <a:t>che deve redigere il PSC. </a:t>
            </a:r>
            <a:endParaRPr lang="it-IT" sz="1600" dirty="0" smtClean="0">
              <a:solidFill>
                <a:srgbClr val="000000"/>
              </a:solidFill>
              <a:latin typeface="Arial"/>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45" name="Line 16"/>
          <p:cNvSpPr>
            <a:spLocks noChangeShapeType="1"/>
          </p:cNvSpPr>
          <p:nvPr/>
        </p:nvSpPr>
        <p:spPr bwMode="auto">
          <a:xfrm>
            <a:off x="6477000" y="2895600"/>
            <a:ext cx="0" cy="533400"/>
          </a:xfrm>
          <a:prstGeom prst="line">
            <a:avLst/>
          </a:prstGeom>
          <a:noFill/>
          <a:ln w="19050">
            <a:solidFill>
              <a:schemeClr val="tx1"/>
            </a:solidFill>
            <a:miter lim="800000"/>
            <a:headEnd/>
            <a:tailEnd type="triangle"/>
          </a:ln>
          <a:effectLst/>
        </p:spPr>
        <p:txBody>
          <a:bodyPr>
            <a:prstTxWarp prst="textNoShape">
              <a:avLst/>
            </a:prstTxWarp>
          </a:bodyPr>
          <a:lstStyle/>
          <a:p>
            <a:endParaRPr lang="it-IT"/>
          </a:p>
        </p:txBody>
      </p:sp>
      <p:sp>
        <p:nvSpPr>
          <p:cNvPr id="21" name="_s1033"/>
          <p:cNvSpPr>
            <a:spLocks noChangeArrowheads="1"/>
          </p:cNvSpPr>
          <p:nvPr/>
        </p:nvSpPr>
        <p:spPr bwMode="auto">
          <a:xfrm>
            <a:off x="1066800" y="5203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ne verifica l’applicazione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PSC</a:t>
            </a:r>
          </a:p>
          <a:p>
            <a:pPr algn="ctr">
              <a:spcAft>
                <a:spcPts val="0"/>
              </a:spcAft>
            </a:pPr>
            <a:r>
              <a:rPr lang="it-IT" sz="1600" dirty="0" smtClean="0">
                <a:solidFill>
                  <a:srgbClr val="800000"/>
                </a:solidFill>
              </a:rPr>
              <a:t> </a:t>
            </a:r>
            <a:r>
              <a:rPr lang="it-IT" sz="1200" dirty="0" smtClean="0">
                <a:solidFill>
                  <a:srgbClr val="000000"/>
                </a:solidFill>
              </a:rPr>
              <a:t>(Art. 100 - comma </a:t>
            </a:r>
            <a:r>
              <a:rPr lang="it-IT" sz="1200" dirty="0" err="1" smtClean="0">
                <a:solidFill>
                  <a:srgbClr val="000000"/>
                </a:solidFill>
              </a:rPr>
              <a:t>1</a:t>
            </a:r>
            <a:r>
              <a:rPr lang="it-IT" sz="1200" dirty="0" smtClean="0">
                <a:solidFill>
                  <a:srgbClr val="000000"/>
                </a:solidFill>
              </a:rPr>
              <a:t>)</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3070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è previsto</a:t>
            </a:r>
          </a:p>
        </p:txBody>
      </p:sp>
      <p:sp>
        <p:nvSpPr>
          <p:cNvPr id="26" name="_s1033"/>
          <p:cNvSpPr>
            <a:spLocks noChangeArrowheads="1"/>
          </p:cNvSpPr>
          <p:nvPr/>
        </p:nvSpPr>
        <p:spPr bwMode="auto">
          <a:xfrm>
            <a:off x="1066800" y="36037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4267200"/>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4670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28" name="_s1033"/>
          <p:cNvSpPr>
            <a:spLocks noChangeArrowheads="1"/>
          </p:cNvSpPr>
          <p:nvPr/>
        </p:nvSpPr>
        <p:spPr bwMode="auto">
          <a:xfrm>
            <a:off x="1066800" y="41371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36" name="_s1033"/>
          <p:cNvSpPr>
            <a:spLocks noChangeArrowheads="1"/>
          </p:cNvSpPr>
          <p:nvPr/>
        </p:nvSpPr>
        <p:spPr bwMode="auto">
          <a:xfrm>
            <a:off x="4419600" y="3758082"/>
            <a:ext cx="3886200" cy="1118718"/>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dirty="0" smtClean="0">
                <a:solidFill>
                  <a:srgbClr val="000000"/>
                </a:solidFill>
                <a:latin typeface="Arial"/>
                <a:ea typeface="ヒラギノ角ゴ Pro W3" charset="-128"/>
                <a:cs typeface="Arial"/>
              </a:rPr>
              <a:t>Il PSC viene redatto </a:t>
            </a:r>
            <a:r>
              <a:rPr sz="1600" b="1" dirty="0" smtClean="0">
                <a:solidFill>
                  <a:srgbClr val="000000"/>
                </a:solidFill>
                <a:latin typeface="Arial"/>
                <a:ea typeface="ヒラギノ角ゴ Pro W3" charset="-128"/>
                <a:cs typeface="Arial"/>
              </a:rPr>
              <a:t>in fase di progettazione </a:t>
            </a:r>
            <a:r>
              <a:rPr sz="1600" dirty="0" smtClean="0">
                <a:solidFill>
                  <a:srgbClr val="000000"/>
                </a:solidFill>
                <a:latin typeface="Arial"/>
                <a:ea typeface="ヒラギノ角ゴ Pro W3" charset="-128"/>
                <a:cs typeface="Arial"/>
              </a:rPr>
              <a:t>dell’opera o comunque prima della richiesta di presentazione delle offerte per l’appalto </a:t>
            </a:r>
            <a:endParaRPr lang="it-IT" sz="1600" dirty="0" smtClean="0">
              <a:solidFill>
                <a:srgbClr val="000000"/>
              </a:solidFill>
              <a:latin typeface="Arial"/>
              <a:ea typeface="ヒラギノ角ゴ Pro W3" charset="-128"/>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21" name="_s1033"/>
          <p:cNvSpPr>
            <a:spLocks noChangeArrowheads="1"/>
          </p:cNvSpPr>
          <p:nvPr/>
        </p:nvSpPr>
        <p:spPr bwMode="auto">
          <a:xfrm>
            <a:off x="1066800" y="5203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ne verifica l’applicazione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PSC</a:t>
            </a:r>
          </a:p>
          <a:p>
            <a:pPr algn="ctr">
              <a:spcAft>
                <a:spcPts val="0"/>
              </a:spcAft>
            </a:pPr>
            <a:r>
              <a:rPr lang="it-IT" sz="1600" dirty="0" smtClean="0">
                <a:solidFill>
                  <a:srgbClr val="800000"/>
                </a:solidFill>
              </a:rPr>
              <a:t> </a:t>
            </a:r>
            <a:r>
              <a:rPr lang="it-IT" sz="1200" dirty="0" smtClean="0">
                <a:solidFill>
                  <a:srgbClr val="000000"/>
                </a:solidFill>
              </a:rPr>
              <a:t>(Art. 100 - comma </a:t>
            </a:r>
            <a:r>
              <a:rPr lang="it-IT" sz="1200" dirty="0" err="1" smtClean="0">
                <a:solidFill>
                  <a:srgbClr val="000000"/>
                </a:solidFill>
              </a:rPr>
              <a:t>1</a:t>
            </a:r>
            <a:r>
              <a:rPr lang="it-IT" sz="1200" dirty="0" smtClean="0">
                <a:solidFill>
                  <a:srgbClr val="000000"/>
                </a:solidFill>
              </a:rPr>
              <a:t>)</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3070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è previsto</a:t>
            </a:r>
          </a:p>
        </p:txBody>
      </p:sp>
      <p:sp>
        <p:nvSpPr>
          <p:cNvPr id="26" name="_s1033"/>
          <p:cNvSpPr>
            <a:spLocks noChangeArrowheads="1"/>
          </p:cNvSpPr>
          <p:nvPr/>
        </p:nvSpPr>
        <p:spPr bwMode="auto">
          <a:xfrm>
            <a:off x="1066800" y="36037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4875212"/>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4670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28" name="_s1033"/>
          <p:cNvSpPr>
            <a:spLocks noChangeArrowheads="1"/>
          </p:cNvSpPr>
          <p:nvPr/>
        </p:nvSpPr>
        <p:spPr bwMode="auto">
          <a:xfrm>
            <a:off x="1066800" y="41371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36" name="_s1033"/>
          <p:cNvSpPr>
            <a:spLocks noChangeArrowheads="1"/>
          </p:cNvSpPr>
          <p:nvPr/>
        </p:nvSpPr>
        <p:spPr bwMode="auto">
          <a:xfrm>
            <a:off x="4419600" y="4670520"/>
            <a:ext cx="3886200" cy="358680"/>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dirty="0" smtClean="0">
                <a:solidFill>
                  <a:srgbClr val="000000"/>
                </a:solidFill>
                <a:latin typeface="Arial"/>
                <a:ea typeface="ヒラギノ角ゴ Pro W3" charset="-128"/>
                <a:cs typeface="Arial"/>
              </a:rPr>
              <a:t>Il </a:t>
            </a:r>
            <a:r>
              <a:rPr sz="1600" b="1" dirty="0" smtClean="0">
                <a:solidFill>
                  <a:srgbClr val="000000"/>
                </a:solidFill>
                <a:latin typeface="Arial"/>
                <a:ea typeface="ヒラギノ角ゴ Pro W3" charset="-128"/>
                <a:cs typeface="Arial"/>
              </a:rPr>
              <a:t>CSE</a:t>
            </a:r>
            <a:r>
              <a:rPr sz="1600" dirty="0" smtClean="0">
                <a:solidFill>
                  <a:srgbClr val="000000"/>
                </a:solidFill>
                <a:latin typeface="Arial"/>
                <a:ea typeface="ヒラギノ角ゴ Pro W3" charset="-128"/>
                <a:cs typeface="Arial"/>
              </a:rPr>
              <a:t> aggiorna e modifica (art. 92 T.U.) </a:t>
            </a:r>
            <a:endParaRPr lang="it-IT" sz="1600" dirty="0" smtClean="0">
              <a:solidFill>
                <a:srgbClr val="000000"/>
              </a:solidFill>
              <a:latin typeface="Arial"/>
              <a:ea typeface="ヒラギノ角ゴ Pro W3" charset="-128"/>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21" name="_s1033"/>
          <p:cNvSpPr>
            <a:spLocks noChangeArrowheads="1"/>
          </p:cNvSpPr>
          <p:nvPr/>
        </p:nvSpPr>
        <p:spPr bwMode="auto">
          <a:xfrm>
            <a:off x="1066800" y="5203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ne verifica l’applicazione</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PSC</a:t>
            </a:r>
          </a:p>
          <a:p>
            <a:pPr algn="ctr">
              <a:spcAft>
                <a:spcPts val="0"/>
              </a:spcAft>
            </a:pPr>
            <a:r>
              <a:rPr lang="it-IT" sz="1600" dirty="0" smtClean="0">
                <a:solidFill>
                  <a:srgbClr val="800000"/>
                </a:solidFill>
              </a:rPr>
              <a:t> </a:t>
            </a:r>
            <a:r>
              <a:rPr lang="it-IT" sz="1200" dirty="0" smtClean="0">
                <a:solidFill>
                  <a:srgbClr val="000000"/>
                </a:solidFill>
              </a:rPr>
              <a:t>(Art. 100 - comma </a:t>
            </a:r>
            <a:r>
              <a:rPr lang="it-IT" sz="1200" dirty="0" err="1" smtClean="0">
                <a:solidFill>
                  <a:srgbClr val="000000"/>
                </a:solidFill>
              </a:rPr>
              <a:t>1</a:t>
            </a:r>
            <a:r>
              <a:rPr lang="it-IT" sz="1200" dirty="0" smtClean="0">
                <a:solidFill>
                  <a:srgbClr val="000000"/>
                </a:solidFill>
              </a:rPr>
              <a:t>)</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3070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è previsto</a:t>
            </a:r>
          </a:p>
        </p:txBody>
      </p:sp>
      <p:sp>
        <p:nvSpPr>
          <p:cNvPr id="26" name="_s1033"/>
          <p:cNvSpPr>
            <a:spLocks noChangeArrowheads="1"/>
          </p:cNvSpPr>
          <p:nvPr/>
        </p:nvSpPr>
        <p:spPr bwMode="auto">
          <a:xfrm>
            <a:off x="1066800" y="36037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5408612"/>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4670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28" name="_s1033"/>
          <p:cNvSpPr>
            <a:spLocks noChangeArrowheads="1"/>
          </p:cNvSpPr>
          <p:nvPr/>
        </p:nvSpPr>
        <p:spPr bwMode="auto">
          <a:xfrm>
            <a:off x="1066800" y="41371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42" name="_s1033"/>
          <p:cNvSpPr>
            <a:spLocks noChangeArrowheads="1"/>
          </p:cNvSpPr>
          <p:nvPr/>
        </p:nvSpPr>
        <p:spPr bwMode="auto">
          <a:xfrm>
            <a:off x="4495800" y="4648200"/>
            <a:ext cx="3581400" cy="1372064"/>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dirty="0" smtClean="0">
                <a:solidFill>
                  <a:srgbClr val="000000"/>
                </a:solidFill>
                <a:latin typeface="Arial"/>
                <a:ea typeface="ヒラギノ角ゴ Pro W3" charset="-128"/>
                <a:cs typeface="Arial"/>
              </a:rPr>
              <a:t>Il </a:t>
            </a:r>
            <a:r>
              <a:rPr sz="1600" b="1" dirty="0" smtClean="0">
                <a:solidFill>
                  <a:srgbClr val="000000"/>
                </a:solidFill>
                <a:latin typeface="Arial"/>
                <a:ea typeface="ヒラギノ角ゴ Pro W3" charset="-128"/>
                <a:cs typeface="Arial"/>
              </a:rPr>
              <a:t>CSE </a:t>
            </a:r>
            <a:r>
              <a:rPr sz="1600" dirty="0" smtClean="0">
                <a:solidFill>
                  <a:srgbClr val="000000"/>
                </a:solidFill>
                <a:latin typeface="Arial"/>
                <a:ea typeface="ヒラギノ角ゴ Pro W3" charset="-128"/>
                <a:cs typeface="Arial"/>
              </a:rPr>
              <a:t>ha il compito di verificarne l’applicazione da parte delle imprese e dei lavoratori autonomi e di mettere in atto opportune azioni di coordinamento</a:t>
            </a:r>
            <a:endParaRPr lang="it-IT" sz="1600" dirty="0" smtClean="0">
              <a:solidFill>
                <a:srgbClr val="000000"/>
              </a:solidFill>
              <a:latin typeface="Arial"/>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21" name="_s1033"/>
          <p:cNvSpPr>
            <a:spLocks noChangeArrowheads="1"/>
          </p:cNvSpPr>
          <p:nvPr/>
        </p:nvSpPr>
        <p:spPr bwMode="auto">
          <a:xfrm>
            <a:off x="1066800" y="5203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ne verifica l’applicazione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4724400" y="914400"/>
            <a:ext cx="3962400" cy="801241"/>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sz="1600" b="1" dirty="0" smtClean="0">
                <a:solidFill>
                  <a:srgbClr val="000000"/>
                </a:solidFill>
                <a:latin typeface="Arial"/>
                <a:ea typeface="ヒラギノ角ゴ Pro W3" charset="-128"/>
                <a:cs typeface="Arial"/>
              </a:rPr>
              <a:t>Contenuti minimi del PSC</a:t>
            </a:r>
            <a:r>
              <a:rPr lang="it-IT" sz="1600" b="1" dirty="0" smtClean="0">
                <a:solidFill>
                  <a:srgbClr val="000000"/>
                </a:solidFill>
                <a:latin typeface="Arial"/>
                <a:ea typeface="ヒラギノ角ゴ Pro W3" charset="-128"/>
                <a:cs typeface="Arial"/>
              </a:rPr>
              <a:t> </a:t>
            </a:r>
            <a:r>
              <a:rPr lang="it-IT" sz="1600" b="1" dirty="0" err="1" smtClean="0">
                <a:solidFill>
                  <a:srgbClr val="000000"/>
                </a:solidFill>
                <a:latin typeface="Arial"/>
                <a:ea typeface="ヒラギノ角ゴ Pro W3" charset="-128"/>
                <a:cs typeface="Arial"/>
              </a:rPr>
              <a:t>…</a:t>
            </a:r>
            <a:endParaRPr lang="it-IT" sz="1600" b="1" dirty="0" smtClean="0">
              <a:solidFill>
                <a:srgbClr val="000000"/>
              </a:solidFill>
              <a:latin typeface="Arial"/>
              <a:ea typeface="ヒラギノ角ゴ Pro W3" charset="-128"/>
              <a:cs typeface="Arial"/>
            </a:endParaRPr>
          </a:p>
          <a:p>
            <a:pPr algn="ctr"/>
            <a:r>
              <a:rPr sz="1600" b="1" dirty="0" smtClean="0">
                <a:solidFill>
                  <a:srgbClr val="000000"/>
                </a:solidFill>
                <a:latin typeface="Arial"/>
                <a:ea typeface="ヒラギノ角ゴ Pro W3" charset="-128"/>
                <a:cs typeface="Arial"/>
              </a:rPr>
              <a:t> </a:t>
            </a:r>
            <a:r>
              <a:rPr lang="it-IT" sz="1200" b="1" dirty="0" err="1" smtClean="0">
                <a:solidFill>
                  <a:srgbClr val="000000"/>
                </a:solidFill>
                <a:latin typeface="Arial"/>
                <a:ea typeface="ヒラギノ角ゴ Pro W3" charset="-128"/>
                <a:cs typeface="Arial"/>
              </a:rPr>
              <a:t>…</a:t>
            </a:r>
            <a:r>
              <a:rPr lang="it-IT" sz="1200" b="1" dirty="0" smtClean="0">
                <a:solidFill>
                  <a:srgbClr val="000000"/>
                </a:solidFill>
                <a:latin typeface="Arial"/>
                <a:ea typeface="ヒラギノ角ゴ Pro W3" charset="-128"/>
                <a:cs typeface="Arial"/>
              </a:rPr>
              <a:t> </a:t>
            </a:r>
            <a:r>
              <a:rPr sz="1200" b="1" dirty="0" smtClean="0">
                <a:solidFill>
                  <a:srgbClr val="000000"/>
                </a:solidFill>
                <a:latin typeface="Arial"/>
                <a:ea typeface="ヒラギノ角ゴ Pro W3" charset="-128"/>
                <a:cs typeface="Arial"/>
              </a:rPr>
              <a:t>in riferimento a</a:t>
            </a:r>
            <a:r>
              <a:rPr lang="it-IT" sz="1200" b="1" dirty="0" err="1" smtClean="0">
                <a:solidFill>
                  <a:srgbClr val="000000"/>
                </a:solidFill>
                <a:latin typeface="Arial"/>
                <a:ea typeface="ヒラギノ角ゴ Pro W3" charset="-128"/>
                <a:cs typeface="Arial"/>
              </a:rPr>
              <a:t>d</a:t>
            </a:r>
            <a:r>
              <a:rPr sz="1200" b="1" dirty="0" smtClean="0">
                <a:solidFill>
                  <a:srgbClr val="000000"/>
                </a:solidFill>
                <a:latin typeface="Arial"/>
                <a:ea typeface="ヒラギノ角ゴ Pro W3" charset="-128"/>
                <a:cs typeface="Arial"/>
              </a:rPr>
              <a:t> elementi di carattere</a:t>
            </a:r>
            <a:r>
              <a:rPr lang="it-IT" sz="1200" b="1" dirty="0" smtClean="0">
                <a:solidFill>
                  <a:srgbClr val="000000"/>
                </a:solidFill>
                <a:latin typeface="Arial"/>
                <a:ea typeface="ヒラギノ角ゴ Pro W3" charset="-128"/>
                <a:cs typeface="Arial"/>
              </a:rPr>
              <a:t> </a:t>
            </a:r>
            <a:r>
              <a:rPr sz="1200" b="1" dirty="0" smtClean="0">
                <a:solidFill>
                  <a:srgbClr val="000000"/>
                </a:solidFill>
                <a:latin typeface="Arial"/>
                <a:ea typeface="ヒラギノ角ゴ Pro W3" charset="-128"/>
                <a:cs typeface="Arial"/>
              </a:rPr>
              <a:t>generale </a:t>
            </a:r>
            <a:endParaRPr lang="it-IT" sz="1200" b="1" dirty="0" smtClean="0">
              <a:solidFill>
                <a:srgbClr val="000000"/>
              </a:solidFill>
              <a:latin typeface="Arial"/>
              <a:ea typeface="ヒラギノ角ゴ Pro W3" charset="-128"/>
              <a:cs typeface="Arial"/>
            </a:endParaRPr>
          </a:p>
          <a:p>
            <a:pPr algn="ctr"/>
            <a:r>
              <a:rPr lang="it-IT" sz="1200" dirty="0" smtClean="0">
                <a:solidFill>
                  <a:srgbClr val="000000"/>
                </a:solidFill>
                <a:latin typeface="Arial"/>
                <a:ea typeface="ヒラギノ角ゴ Pro W3" charset="-128"/>
                <a:cs typeface="Arial"/>
              </a:rPr>
              <a:t>(</a:t>
            </a:r>
            <a:r>
              <a:rPr sz="1200" dirty="0" smtClean="0">
                <a:solidFill>
                  <a:srgbClr val="000000"/>
                </a:solidFill>
                <a:latin typeface="Arial"/>
                <a:ea typeface="ヒラギノ角ゴ Pro W3" charset="-128"/>
                <a:cs typeface="Arial"/>
              </a:rPr>
              <a:t>D.Lgs. 81/08, Allegato XV punto 2.1)</a:t>
            </a:r>
            <a:endParaRPr lang="it-IT" sz="1200" dirty="0" smtClean="0">
              <a:latin typeface="Arial"/>
              <a:cs typeface="Aria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0386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29" name="Rettangolo 28"/>
          <p:cNvSpPr/>
          <p:nvPr/>
        </p:nvSpPr>
        <p:spPr>
          <a:xfrm>
            <a:off x="1066800" y="2186165"/>
            <a:ext cx="7162800" cy="3535532"/>
          </a:xfrm>
          <a:prstGeom prst="rect">
            <a:avLst/>
          </a:prstGeom>
        </p:spPr>
        <p:txBody>
          <a:bodyPr wrap="square">
            <a:spAutoFit/>
          </a:bodyPr>
          <a:lstStyle/>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I</a:t>
            </a:r>
            <a:r>
              <a:rPr sz="1600" dirty="0" smtClean="0">
                <a:solidFill>
                  <a:srgbClr val="000000"/>
                </a:solidFill>
                <a:latin typeface="Arial"/>
                <a:ea typeface="ヒラギノ角ゴ Pro W3" charset="-128"/>
                <a:cs typeface="Arial"/>
              </a:rPr>
              <a:t>dentificazione e descrizione dell’opera</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I</a:t>
            </a:r>
            <a:r>
              <a:rPr sz="1600" dirty="0" smtClean="0">
                <a:solidFill>
                  <a:srgbClr val="000000"/>
                </a:solidFill>
                <a:latin typeface="Arial"/>
                <a:ea typeface="ヒラギノ角ゴ Pro W3" charset="-128"/>
                <a:cs typeface="Arial"/>
              </a:rPr>
              <a:t>ndividuazione dei soggetti con compiti di sicurezza</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sz="1600" dirty="0" smtClean="0">
                <a:solidFill>
                  <a:srgbClr val="000000"/>
                </a:solidFill>
                <a:latin typeface="Arial"/>
                <a:ea typeface="ヒラギノ角ゴ Pro W3" charset="-128"/>
                <a:cs typeface="Arial"/>
              </a:rPr>
              <a:t>Relazione</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S</a:t>
            </a:r>
            <a:r>
              <a:rPr sz="1600" dirty="0" smtClean="0">
                <a:solidFill>
                  <a:srgbClr val="000000"/>
                </a:solidFill>
                <a:latin typeface="Arial"/>
                <a:ea typeface="ヒラギノ角ゴ Pro W3" charset="-128"/>
                <a:cs typeface="Arial"/>
              </a:rPr>
              <a:t>celte progettuali e organizzative, procedure, misure preventive e protettive</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P</a:t>
            </a:r>
            <a:r>
              <a:rPr sz="1600" dirty="0" smtClean="0">
                <a:solidFill>
                  <a:srgbClr val="000000"/>
                </a:solidFill>
                <a:latin typeface="Arial"/>
                <a:ea typeface="ヒラギノ角ゴ Pro W3" charset="-128"/>
                <a:cs typeface="Arial"/>
              </a:rPr>
              <a:t>rescrizioni operative, misure preventive e protettive e </a:t>
            </a:r>
            <a:r>
              <a:rPr lang="it-IT" sz="1600" dirty="0" smtClean="0">
                <a:solidFill>
                  <a:srgbClr val="000000"/>
                </a:solidFill>
                <a:latin typeface="Arial"/>
                <a:ea typeface="ヒラギノ角ゴ Pro W3" charset="-128"/>
                <a:cs typeface="Arial"/>
              </a:rPr>
              <a:t>DPI</a:t>
            </a:r>
          </a:p>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M</a:t>
            </a:r>
            <a:r>
              <a:rPr sz="1600" dirty="0" smtClean="0">
                <a:solidFill>
                  <a:srgbClr val="000000"/>
                </a:solidFill>
                <a:latin typeface="Arial"/>
                <a:ea typeface="ヒラギノ角ゴ Pro W3" charset="-128"/>
                <a:cs typeface="Arial"/>
              </a:rPr>
              <a:t>isure di coordinamento</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M</a:t>
            </a:r>
            <a:r>
              <a:rPr sz="1600" dirty="0" smtClean="0">
                <a:solidFill>
                  <a:srgbClr val="000000"/>
                </a:solidFill>
                <a:latin typeface="Arial"/>
                <a:ea typeface="ヒラギノ角ゴ Pro W3" charset="-128"/>
                <a:cs typeface="Arial"/>
              </a:rPr>
              <a:t>odalità organizzative della cooperazione e del coordinamento,</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O</a:t>
            </a:r>
            <a:r>
              <a:rPr sz="1600" dirty="0" smtClean="0">
                <a:solidFill>
                  <a:srgbClr val="000000"/>
                </a:solidFill>
                <a:latin typeface="Arial"/>
                <a:ea typeface="ヒラギノ角ゴ Pro W3" charset="-128"/>
                <a:cs typeface="Arial"/>
              </a:rPr>
              <a:t>rganizzazione prevista per il servizio di pronto soccorso, antincendio ed evacuazione dei lavoratori</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lang="it-IT" sz="1600" dirty="0" smtClean="0">
                <a:solidFill>
                  <a:srgbClr val="000000"/>
                </a:solidFill>
                <a:latin typeface="Arial"/>
                <a:ea typeface="ヒラギノ角ゴ Pro W3" charset="-128"/>
                <a:cs typeface="Arial"/>
              </a:rPr>
              <a:t>D</a:t>
            </a:r>
            <a:r>
              <a:rPr sz="1600" dirty="0" smtClean="0">
                <a:solidFill>
                  <a:srgbClr val="000000"/>
                </a:solidFill>
                <a:latin typeface="Arial"/>
                <a:ea typeface="ヒラギノ角ゴ Pro W3" charset="-128"/>
                <a:cs typeface="Arial"/>
              </a:rPr>
              <a:t>urata prevista</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r>
              <a:rPr lang="it-IT" sz="1600" dirty="0" err="1" smtClean="0">
                <a:solidFill>
                  <a:srgbClr val="000000"/>
                </a:solidFill>
                <a:latin typeface="Arial"/>
                <a:ea typeface="ヒラギノ角ゴ Pro W3" charset="-128"/>
                <a:cs typeface="Arial"/>
              </a:rPr>
              <a:t>S</a:t>
            </a:r>
            <a:r>
              <a:rPr sz="1600" dirty="0" smtClean="0">
                <a:solidFill>
                  <a:srgbClr val="000000"/>
                </a:solidFill>
                <a:latin typeface="Arial"/>
                <a:ea typeface="ヒラギノ角ゴ Pro W3" charset="-128"/>
                <a:cs typeface="Arial"/>
              </a:rPr>
              <a:t>tima dei costi della sicurezza </a:t>
            </a:r>
            <a:endParaRPr sz="1600" dirty="0" smtClean="0">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9"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16" name="_s1033"/>
          <p:cNvSpPr>
            <a:spLocks noChangeArrowheads="1"/>
          </p:cNvSpPr>
          <p:nvPr/>
        </p:nvSpPr>
        <p:spPr bwMode="auto">
          <a:xfrm>
            <a:off x="4800600" y="914400"/>
            <a:ext cx="3657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sz="1600" b="1" dirty="0" smtClean="0">
                <a:solidFill>
                  <a:srgbClr val="000000"/>
                </a:solidFill>
                <a:latin typeface="Arial"/>
                <a:ea typeface="ヒラギノ角ゴ Pro W3" charset="-128"/>
                <a:cs typeface="Arial"/>
              </a:rPr>
              <a:t>Contenuti minimi del PSC</a:t>
            </a:r>
            <a:r>
              <a:rPr lang="it-IT" sz="1600" b="1" dirty="0" smtClean="0">
                <a:solidFill>
                  <a:srgbClr val="000000"/>
                </a:solidFill>
                <a:latin typeface="Arial"/>
                <a:ea typeface="ヒラギノ角ゴ Pro W3" charset="-128"/>
                <a:cs typeface="Arial"/>
              </a:rPr>
              <a:t> </a:t>
            </a:r>
            <a:r>
              <a:rPr lang="it-IT" sz="1600" b="1" dirty="0" err="1" smtClean="0">
                <a:solidFill>
                  <a:srgbClr val="000000"/>
                </a:solidFill>
                <a:latin typeface="Arial"/>
                <a:ea typeface="ヒラギノ角ゴ Pro W3" charset="-128"/>
                <a:cs typeface="Arial"/>
              </a:rPr>
              <a:t>…</a:t>
            </a:r>
            <a:endParaRPr lang="it-IT" sz="1600" b="1" dirty="0" smtClean="0">
              <a:solidFill>
                <a:srgbClr val="000000"/>
              </a:solidFill>
              <a:latin typeface="Arial"/>
              <a:ea typeface="ヒラギノ角ゴ Pro W3" charset="-128"/>
              <a:cs typeface="Arial"/>
            </a:endParaRPr>
          </a:p>
          <a:p>
            <a:pPr algn="ctr">
              <a:spcAft>
                <a:spcPts val="0"/>
              </a:spcAft>
            </a:pPr>
            <a:endParaRPr lang="it-IT" sz="1200" dirty="0" smtClean="0">
              <a:solidFill>
                <a:srgbClr val="000000"/>
              </a:solidFill>
            </a:endParaRPr>
          </a:p>
        </p:txBody>
      </p:sp>
      <p:sp>
        <p:nvSpPr>
          <p:cNvPr id="17" name="Text Box 34"/>
          <p:cNvSpPr txBox="1">
            <a:spLocks noChangeArrowheads="1"/>
          </p:cNvSpPr>
          <p:nvPr/>
        </p:nvSpPr>
        <p:spPr bwMode="auto">
          <a:xfrm>
            <a:off x="1143000" y="838200"/>
            <a:ext cx="40386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18" name="Rettangolo 17"/>
          <p:cNvSpPr/>
          <p:nvPr/>
        </p:nvSpPr>
        <p:spPr>
          <a:xfrm>
            <a:off x="609600" y="2412229"/>
            <a:ext cx="7620000" cy="2159771"/>
          </a:xfrm>
          <a:prstGeom prst="rect">
            <a:avLst/>
          </a:prstGeom>
        </p:spPr>
        <p:txBody>
          <a:bodyPr wrap="square">
            <a:spAutoFit/>
          </a:bodyPr>
          <a:lstStyle/>
          <a:p>
            <a:pPr marL="342900" indent="-342900" algn="just">
              <a:spcAft>
                <a:spcPts val="1200"/>
              </a:spcAft>
              <a:buFont typeface="Wingdings" charset="2"/>
              <a:buChar char="§"/>
            </a:pPr>
            <a:r>
              <a:rPr sz="1600" dirty="0" smtClean="0">
                <a:solidFill>
                  <a:srgbClr val="000000"/>
                </a:solidFill>
                <a:latin typeface="Arial"/>
                <a:ea typeface="ヒラギノ角ゴ Pro W3" charset="-128"/>
                <a:cs typeface="Arial"/>
              </a:rPr>
              <a:t>caratteristiche dell’area di cantiere (eventuale presenza nell’area del cantiere di linee aeree e condutture sotterranee); </a:t>
            </a:r>
            <a:endParaRPr lang="it-IT" sz="1600" dirty="0" smtClean="0">
              <a:solidFill>
                <a:srgbClr val="000000"/>
              </a:solidFill>
              <a:latin typeface="Arial"/>
              <a:ea typeface="ヒラギノ角ゴ Pro W3" charset="-128"/>
              <a:cs typeface="Arial"/>
            </a:endParaRPr>
          </a:p>
          <a:p>
            <a:pPr marL="342900" indent="-342900" algn="just">
              <a:spcAft>
                <a:spcPts val="1200"/>
              </a:spcAft>
              <a:buFont typeface="Wingdings" charset="2"/>
              <a:buChar char="§"/>
            </a:pPr>
            <a:r>
              <a:rPr sz="1600" dirty="0" smtClean="0">
                <a:solidFill>
                  <a:srgbClr val="000000"/>
                </a:solidFill>
                <a:latin typeface="Arial"/>
                <a:ea typeface="ヒラギノ角ゴ Pro W3" charset="-128"/>
                <a:cs typeface="Arial"/>
              </a:rPr>
              <a:t>eventuale presenza di fattori esterni che comportano rischi per il cantiere (rischi derivanti dal traffico circostante; rischio di annegamento); </a:t>
            </a:r>
            <a:endParaRPr lang="it-IT" sz="1600" dirty="0" smtClean="0">
              <a:solidFill>
                <a:srgbClr val="000000"/>
              </a:solidFill>
              <a:latin typeface="Arial"/>
              <a:ea typeface="ヒラギノ角ゴ Pro W3" charset="-128"/>
              <a:cs typeface="Arial"/>
            </a:endParaRPr>
          </a:p>
          <a:p>
            <a:pPr marL="342900" indent="-342900" algn="just">
              <a:spcAft>
                <a:spcPts val="1200"/>
              </a:spcAft>
              <a:buFont typeface="Wingdings" charset="2"/>
              <a:buChar char="§"/>
            </a:pPr>
            <a:r>
              <a:rPr sz="1600" dirty="0" smtClean="0">
                <a:solidFill>
                  <a:srgbClr val="000000"/>
                </a:solidFill>
                <a:latin typeface="Arial"/>
                <a:ea typeface="ヒラギノ角ゴ Pro W3" charset="-128"/>
                <a:cs typeface="Arial"/>
              </a:rPr>
              <a:t>eventuali rischi che le lavorazioni di cantiere possono comportare per l’area circostante. </a:t>
            </a:r>
            <a:endParaRPr lang="it-IT" sz="1600" dirty="0" smtClean="0">
              <a:solidFill>
                <a:srgbClr val="000000"/>
              </a:solidFill>
              <a:latin typeface="Arial"/>
              <a:ea typeface="ヒラギノ角ゴ Pro W3" charset="-128"/>
              <a:cs typeface="Arial"/>
            </a:endParaRPr>
          </a:p>
          <a:p>
            <a:pPr marL="342900" indent="-342900" algn="just">
              <a:spcAft>
                <a:spcPts val="1200"/>
              </a:spcAft>
              <a:buFont typeface="+mj-ea"/>
              <a:buAutoNum type="circleNumDbPlain"/>
            </a:pPr>
            <a:endParaRPr lang="it-IT" sz="1600" dirty="0" smtClean="0">
              <a:solidFill>
                <a:srgbClr val="000000"/>
              </a:solidFill>
              <a:latin typeface="Arial"/>
              <a:ea typeface="ヒラギノ角ゴ Pro W3" charset="-128"/>
              <a:cs typeface="Arial"/>
            </a:endParaRPr>
          </a:p>
        </p:txBody>
      </p:sp>
      <p:sp>
        <p:nvSpPr>
          <p:cNvPr id="20" name="Rettangolo 19"/>
          <p:cNvSpPr/>
          <p:nvPr/>
        </p:nvSpPr>
        <p:spPr>
          <a:xfrm>
            <a:off x="874678" y="1671935"/>
            <a:ext cx="4306922" cy="440120"/>
          </a:xfrm>
          <a:prstGeom prst="rect">
            <a:avLst/>
          </a:prstGeom>
        </p:spPr>
        <p:txBody>
          <a:bodyPr wrap="none">
            <a:spAutoFit/>
          </a:bodyPr>
          <a:lstStyle/>
          <a:p>
            <a:pPr algn="ctr"/>
            <a:r>
              <a:rPr sz="2400" b="1" dirty="0" smtClean="0">
                <a:solidFill>
                  <a:srgbClr val="000000"/>
                </a:solidFill>
                <a:latin typeface="Arial"/>
                <a:ea typeface="ヒラギノ角ゴ Pro W3" charset="-128"/>
                <a:cs typeface="Arial"/>
              </a:rPr>
              <a:t> </a:t>
            </a:r>
            <a:r>
              <a:rPr lang="it-IT" b="1" i="1" u="sng" dirty="0" err="1" smtClean="0">
                <a:solidFill>
                  <a:srgbClr val="000000"/>
                </a:solidFill>
                <a:latin typeface="Arial"/>
                <a:ea typeface="ヒラギノ角ゴ Pro W3" charset="-128"/>
                <a:cs typeface="Arial"/>
              </a:rPr>
              <a:t>…</a:t>
            </a:r>
            <a:r>
              <a:rPr lang="it-IT" b="1" i="1" u="sng" dirty="0" smtClean="0">
                <a:solidFill>
                  <a:srgbClr val="000000"/>
                </a:solidFill>
                <a:latin typeface="Arial"/>
                <a:ea typeface="ヒラギノ角ゴ Pro W3" charset="-128"/>
                <a:cs typeface="Arial"/>
              </a:rPr>
              <a:t> </a:t>
            </a:r>
            <a:r>
              <a:rPr b="1" i="1" u="sng" dirty="0" smtClean="0">
                <a:solidFill>
                  <a:srgbClr val="000000"/>
                </a:solidFill>
                <a:latin typeface="Arial"/>
                <a:ea typeface="ヒラギノ角ゴ Pro W3" charset="-128"/>
                <a:cs typeface="Arial"/>
              </a:rPr>
              <a:t>in riferimento</a:t>
            </a:r>
            <a:r>
              <a:rPr lang="it-IT" b="1" i="1" u="sng" dirty="0" smtClean="0">
                <a:solidFill>
                  <a:srgbClr val="000000"/>
                </a:solidFill>
                <a:latin typeface="Arial"/>
                <a:ea typeface="ヒラギノ角ゴ Pro W3" charset="-128"/>
                <a:cs typeface="Arial"/>
              </a:rPr>
              <a:t> all’area del cantiere</a:t>
            </a:r>
            <a:endParaRPr lang="it-IT" i="1" u="sng" dirty="0" smtClean="0">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0" name="Gruppo 39"/>
          <p:cNvGrpSpPr/>
          <p:nvPr/>
        </p:nvGrpSpPr>
        <p:grpSpPr>
          <a:xfrm>
            <a:off x="120650" y="118184"/>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4343400" y="152400"/>
              <a:ext cx="4572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 SOGGETTI DELLA SICUREZZA IN CANTIERE</a:t>
              </a:r>
              <a:endParaRPr lang="it-IT" sz="1600" b="1" i="1" dirty="0">
                <a:solidFill>
                  <a:srgbClr val="800000"/>
                </a:solidFill>
              </a:endParaRPr>
            </a:p>
          </p:txBody>
        </p:sp>
        <p:cxnSp>
          <p:nvCxnSpPr>
            <p:cNvPr id="38" name="Connettore 1 37"/>
            <p:cNvCxnSpPr/>
            <p:nvPr/>
          </p:nvCxnSpPr>
          <p:spPr bwMode="auto">
            <a:xfrm rot="10800000">
              <a:off x="1066800" y="381002"/>
              <a:ext cx="3340100" cy="8814"/>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44" name="Text Box 7"/>
          <p:cNvSpPr txBox="1">
            <a:spLocks noChangeArrowheads="1"/>
          </p:cNvSpPr>
          <p:nvPr/>
        </p:nvSpPr>
        <p:spPr bwMode="auto">
          <a:xfrm>
            <a:off x="5562600" y="3067777"/>
            <a:ext cx="1752600" cy="553177"/>
          </a:xfrm>
          <a:prstGeom prst="rect">
            <a:avLst/>
          </a:prstGeom>
          <a:solidFill>
            <a:srgbClr val="808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LAVORATORE AUTONOMO</a:t>
            </a:r>
          </a:p>
        </p:txBody>
      </p:sp>
      <p:sp>
        <p:nvSpPr>
          <p:cNvPr id="50" name="Line 19"/>
          <p:cNvSpPr>
            <a:spLocks noChangeShapeType="1"/>
          </p:cNvSpPr>
          <p:nvPr/>
        </p:nvSpPr>
        <p:spPr bwMode="auto">
          <a:xfrm>
            <a:off x="4038600" y="2762977"/>
            <a:ext cx="2362200" cy="0"/>
          </a:xfrm>
          <a:prstGeom prst="line">
            <a:avLst/>
          </a:prstGeom>
          <a:noFill/>
          <a:ln w="9525">
            <a:solidFill>
              <a:schemeClr val="tx1"/>
            </a:solidFill>
            <a:round/>
            <a:headEnd/>
            <a:tailEnd/>
          </a:ln>
        </p:spPr>
        <p:txBody>
          <a:bodyPr wrap="square">
            <a:prstTxWarp prst="textNoShape">
              <a:avLst/>
            </a:prstTxWarp>
            <a:spAutoFit/>
          </a:bodyPr>
          <a:lstStyle/>
          <a:p>
            <a:endParaRPr lang="it-IT"/>
          </a:p>
        </p:txBody>
      </p:sp>
      <p:sp>
        <p:nvSpPr>
          <p:cNvPr id="58" name="Line 30"/>
          <p:cNvSpPr>
            <a:spLocks noChangeShapeType="1"/>
          </p:cNvSpPr>
          <p:nvPr/>
        </p:nvSpPr>
        <p:spPr bwMode="auto">
          <a:xfrm>
            <a:off x="4343400" y="5238023"/>
            <a:ext cx="1447800" cy="0"/>
          </a:xfrm>
          <a:prstGeom prst="line">
            <a:avLst/>
          </a:prstGeom>
          <a:noFill/>
          <a:ln w="9525">
            <a:solidFill>
              <a:schemeClr val="tx1"/>
            </a:solidFill>
            <a:round/>
            <a:headEnd/>
            <a:tailEnd/>
          </a:ln>
        </p:spPr>
        <p:txBody>
          <a:bodyPr>
            <a:prstTxWarp prst="textNoShape">
              <a:avLst/>
            </a:prstTxWarp>
            <a:spAutoFit/>
          </a:bodyPr>
          <a:lstStyle/>
          <a:p>
            <a:endParaRPr lang="it-IT"/>
          </a:p>
        </p:txBody>
      </p:sp>
      <p:sp>
        <p:nvSpPr>
          <p:cNvPr id="59" name="Line 31"/>
          <p:cNvSpPr>
            <a:spLocks noChangeShapeType="1"/>
          </p:cNvSpPr>
          <p:nvPr/>
        </p:nvSpPr>
        <p:spPr bwMode="auto">
          <a:xfrm>
            <a:off x="5105400" y="4780823"/>
            <a:ext cx="0" cy="457200"/>
          </a:xfrm>
          <a:prstGeom prst="line">
            <a:avLst/>
          </a:prstGeom>
          <a:noFill/>
          <a:ln w="9525">
            <a:solidFill>
              <a:schemeClr val="tx1"/>
            </a:solidFill>
            <a:round/>
            <a:headEnd/>
            <a:tailEnd/>
          </a:ln>
        </p:spPr>
        <p:txBody>
          <a:bodyPr>
            <a:prstTxWarp prst="textNoShape">
              <a:avLst/>
            </a:prstTxWarp>
            <a:spAutoFit/>
          </a:bodyPr>
          <a:lstStyle/>
          <a:p>
            <a:endParaRPr lang="it-IT"/>
          </a:p>
        </p:txBody>
      </p:sp>
      <p:sp>
        <p:nvSpPr>
          <p:cNvPr id="62" name="Text Box 11"/>
          <p:cNvSpPr txBox="1">
            <a:spLocks noChangeArrowheads="1"/>
          </p:cNvSpPr>
          <p:nvPr/>
        </p:nvSpPr>
        <p:spPr bwMode="auto">
          <a:xfrm>
            <a:off x="3200400" y="5542823"/>
            <a:ext cx="1752600" cy="553177"/>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IMPRESA </a:t>
            </a:r>
          </a:p>
          <a:p>
            <a:pPr algn="ctr"/>
            <a:r>
              <a:rPr lang="it-IT" sz="1600" dirty="0" smtClean="0"/>
              <a:t>ESECUTRICE </a:t>
            </a:r>
            <a:r>
              <a:rPr lang="it-IT" sz="1600" dirty="0" err="1" smtClean="0"/>
              <a:t>1</a:t>
            </a:r>
            <a:endParaRPr lang="it-IT" sz="1600" dirty="0" smtClean="0"/>
          </a:p>
        </p:txBody>
      </p:sp>
      <p:sp>
        <p:nvSpPr>
          <p:cNvPr id="65" name="Text Box 7"/>
          <p:cNvSpPr txBox="1">
            <a:spLocks noChangeArrowheads="1"/>
          </p:cNvSpPr>
          <p:nvPr/>
        </p:nvSpPr>
        <p:spPr bwMode="auto">
          <a:xfrm>
            <a:off x="5181600" y="5542823"/>
            <a:ext cx="1828800" cy="553177"/>
          </a:xfrm>
          <a:prstGeom prst="rect">
            <a:avLst/>
          </a:prstGeom>
          <a:solidFill>
            <a:srgbClr val="808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LAVORATORE AUTONOMO</a:t>
            </a:r>
          </a:p>
        </p:txBody>
      </p:sp>
      <p:sp>
        <p:nvSpPr>
          <p:cNvPr id="68" name="Line 16"/>
          <p:cNvSpPr>
            <a:spLocks noChangeShapeType="1"/>
          </p:cNvSpPr>
          <p:nvPr/>
        </p:nvSpPr>
        <p:spPr bwMode="auto">
          <a:xfrm>
            <a:off x="6400800" y="2762977"/>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71" name="Line 16"/>
          <p:cNvSpPr>
            <a:spLocks noChangeShapeType="1"/>
          </p:cNvSpPr>
          <p:nvPr/>
        </p:nvSpPr>
        <p:spPr bwMode="auto">
          <a:xfrm>
            <a:off x="4038600" y="2762977"/>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73" name="Line 16"/>
          <p:cNvSpPr>
            <a:spLocks noChangeShapeType="1"/>
          </p:cNvSpPr>
          <p:nvPr/>
        </p:nvSpPr>
        <p:spPr bwMode="auto">
          <a:xfrm>
            <a:off x="4343400" y="5238023"/>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74" name="Line 16"/>
          <p:cNvSpPr>
            <a:spLocks noChangeShapeType="1"/>
          </p:cNvSpPr>
          <p:nvPr/>
        </p:nvSpPr>
        <p:spPr bwMode="auto">
          <a:xfrm>
            <a:off x="5791200" y="5238023"/>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43" name="Text Box 6"/>
          <p:cNvSpPr txBox="1">
            <a:spLocks noChangeArrowheads="1"/>
          </p:cNvSpPr>
          <p:nvPr/>
        </p:nvSpPr>
        <p:spPr bwMode="auto">
          <a:xfrm>
            <a:off x="2286000" y="4323623"/>
            <a:ext cx="1676400" cy="553177"/>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IMPRESA </a:t>
            </a:r>
          </a:p>
          <a:p>
            <a:pPr algn="ctr"/>
            <a:r>
              <a:rPr lang="it-IT" sz="1600" dirty="0" smtClean="0"/>
              <a:t>AFFIDATARIA</a:t>
            </a:r>
          </a:p>
        </p:txBody>
      </p:sp>
      <p:cxnSp>
        <p:nvCxnSpPr>
          <p:cNvPr id="36" name="AutoShape 49"/>
          <p:cNvCxnSpPr>
            <a:cxnSpLocks noChangeShapeType="1"/>
            <a:stCxn id="41" idx="3"/>
            <a:endCxn id="60" idx="3"/>
          </p:cNvCxnSpPr>
          <p:nvPr/>
        </p:nvCxnSpPr>
        <p:spPr bwMode="auto">
          <a:xfrm>
            <a:off x="4391849" y="847896"/>
            <a:ext cx="27751" cy="609600"/>
          </a:xfrm>
          <a:prstGeom prst="bentConnector3">
            <a:avLst>
              <a:gd name="adj1" fmla="val 5744240"/>
            </a:avLst>
          </a:prstGeom>
          <a:noFill/>
          <a:ln w="12700" cap="flat">
            <a:solidFill>
              <a:schemeClr val="tx1"/>
            </a:solidFill>
            <a:prstDash val="dash"/>
            <a:miter lim="800000"/>
            <a:headEnd/>
            <a:tailEnd/>
          </a:ln>
          <a:effectLst/>
        </p:spPr>
      </p:cxnSp>
      <p:sp>
        <p:nvSpPr>
          <p:cNvPr id="63" name="Line 30"/>
          <p:cNvSpPr>
            <a:spLocks noChangeShapeType="1"/>
          </p:cNvSpPr>
          <p:nvPr/>
        </p:nvSpPr>
        <p:spPr bwMode="auto">
          <a:xfrm>
            <a:off x="1676400" y="1848577"/>
            <a:ext cx="3657600" cy="0"/>
          </a:xfrm>
          <a:prstGeom prst="line">
            <a:avLst/>
          </a:prstGeom>
          <a:noFill/>
          <a:ln w="9525">
            <a:solidFill>
              <a:schemeClr val="tx1"/>
            </a:solidFill>
            <a:round/>
            <a:headEnd/>
            <a:tailEnd/>
          </a:ln>
        </p:spPr>
        <p:txBody>
          <a:bodyPr wrap="square">
            <a:prstTxWarp prst="textNoShape">
              <a:avLst/>
            </a:prstTxWarp>
            <a:spAutoFit/>
          </a:bodyPr>
          <a:lstStyle/>
          <a:p>
            <a:endParaRPr lang="it-IT"/>
          </a:p>
        </p:txBody>
      </p:sp>
      <p:sp>
        <p:nvSpPr>
          <p:cNvPr id="66" name="Line 31"/>
          <p:cNvSpPr>
            <a:spLocks noChangeShapeType="1"/>
          </p:cNvSpPr>
          <p:nvPr/>
        </p:nvSpPr>
        <p:spPr bwMode="auto">
          <a:xfrm>
            <a:off x="3505200" y="934177"/>
            <a:ext cx="0" cy="914400"/>
          </a:xfrm>
          <a:prstGeom prst="line">
            <a:avLst/>
          </a:prstGeom>
          <a:noFill/>
          <a:ln w="9525">
            <a:solidFill>
              <a:schemeClr val="tx1"/>
            </a:solidFill>
            <a:round/>
            <a:headEnd/>
            <a:tailEnd/>
          </a:ln>
        </p:spPr>
        <p:txBody>
          <a:bodyPr wrap="square">
            <a:prstTxWarp prst="textNoShape">
              <a:avLst/>
            </a:prstTxWarp>
            <a:spAutoFit/>
          </a:bodyPr>
          <a:lstStyle/>
          <a:p>
            <a:endParaRPr lang="it-IT"/>
          </a:p>
        </p:txBody>
      </p:sp>
      <p:sp>
        <p:nvSpPr>
          <p:cNvPr id="69" name="Text Box 11"/>
          <p:cNvSpPr txBox="1">
            <a:spLocks noChangeArrowheads="1"/>
          </p:cNvSpPr>
          <p:nvPr/>
        </p:nvSpPr>
        <p:spPr bwMode="auto">
          <a:xfrm>
            <a:off x="1371600" y="2153377"/>
            <a:ext cx="6858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CSP</a:t>
            </a:r>
          </a:p>
        </p:txBody>
      </p:sp>
      <p:sp>
        <p:nvSpPr>
          <p:cNvPr id="76" name="Line 16"/>
          <p:cNvSpPr>
            <a:spLocks noChangeShapeType="1"/>
          </p:cNvSpPr>
          <p:nvPr/>
        </p:nvSpPr>
        <p:spPr bwMode="auto">
          <a:xfrm>
            <a:off x="1676400" y="1848577"/>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77" name="Line 16"/>
          <p:cNvSpPr>
            <a:spLocks noChangeShapeType="1"/>
          </p:cNvSpPr>
          <p:nvPr/>
        </p:nvSpPr>
        <p:spPr bwMode="auto">
          <a:xfrm>
            <a:off x="5334000" y="1848577"/>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78" name="Line 16"/>
          <p:cNvSpPr>
            <a:spLocks noChangeShapeType="1"/>
          </p:cNvSpPr>
          <p:nvPr/>
        </p:nvSpPr>
        <p:spPr bwMode="auto">
          <a:xfrm>
            <a:off x="5334000" y="2458177"/>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79" name="Line 31"/>
          <p:cNvSpPr>
            <a:spLocks noChangeShapeType="1"/>
          </p:cNvSpPr>
          <p:nvPr/>
        </p:nvSpPr>
        <p:spPr bwMode="auto">
          <a:xfrm>
            <a:off x="4038600" y="3636435"/>
            <a:ext cx="0" cy="381000"/>
          </a:xfrm>
          <a:prstGeom prst="line">
            <a:avLst/>
          </a:prstGeom>
          <a:noFill/>
          <a:ln w="9525">
            <a:solidFill>
              <a:schemeClr val="tx1"/>
            </a:solidFill>
            <a:round/>
            <a:headEnd/>
            <a:tailEnd/>
          </a:ln>
        </p:spPr>
        <p:txBody>
          <a:bodyPr wrap="square">
            <a:prstTxWarp prst="textNoShape">
              <a:avLst/>
            </a:prstTxWarp>
            <a:spAutoFit/>
          </a:bodyPr>
          <a:lstStyle/>
          <a:p>
            <a:endParaRPr lang="it-IT"/>
          </a:p>
        </p:txBody>
      </p:sp>
      <p:sp>
        <p:nvSpPr>
          <p:cNvPr id="80" name="Line 30"/>
          <p:cNvSpPr>
            <a:spLocks noChangeShapeType="1"/>
          </p:cNvSpPr>
          <p:nvPr/>
        </p:nvSpPr>
        <p:spPr bwMode="auto">
          <a:xfrm>
            <a:off x="3352800" y="4018823"/>
            <a:ext cx="1447800" cy="0"/>
          </a:xfrm>
          <a:prstGeom prst="line">
            <a:avLst/>
          </a:prstGeom>
          <a:noFill/>
          <a:ln w="9525">
            <a:solidFill>
              <a:schemeClr val="tx1"/>
            </a:solidFill>
            <a:round/>
            <a:headEnd/>
            <a:tailEnd/>
          </a:ln>
        </p:spPr>
        <p:txBody>
          <a:bodyPr>
            <a:prstTxWarp prst="textNoShape">
              <a:avLst/>
            </a:prstTxWarp>
            <a:spAutoFit/>
          </a:bodyPr>
          <a:lstStyle/>
          <a:p>
            <a:endParaRPr lang="it-IT"/>
          </a:p>
        </p:txBody>
      </p:sp>
      <p:sp>
        <p:nvSpPr>
          <p:cNvPr id="81" name="Line 16"/>
          <p:cNvSpPr>
            <a:spLocks noChangeShapeType="1"/>
          </p:cNvSpPr>
          <p:nvPr/>
        </p:nvSpPr>
        <p:spPr bwMode="auto">
          <a:xfrm>
            <a:off x="3352800" y="4018823"/>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82" name="Line 16"/>
          <p:cNvSpPr>
            <a:spLocks noChangeShapeType="1"/>
          </p:cNvSpPr>
          <p:nvPr/>
        </p:nvSpPr>
        <p:spPr bwMode="auto">
          <a:xfrm>
            <a:off x="4800600" y="4018823"/>
            <a:ext cx="0" cy="285837"/>
          </a:xfrm>
          <a:prstGeom prst="line">
            <a:avLst/>
          </a:prstGeom>
          <a:noFill/>
          <a:ln w="9525">
            <a:solidFill>
              <a:schemeClr val="tx1"/>
            </a:solidFill>
            <a:round/>
            <a:headEnd/>
            <a:tailEnd type="triangle" w="med" len="med"/>
          </a:ln>
        </p:spPr>
        <p:txBody>
          <a:bodyPr>
            <a:prstTxWarp prst="textNoShape">
              <a:avLst/>
            </a:prstTxWarp>
            <a:spAutoFit/>
          </a:bodyPr>
          <a:lstStyle/>
          <a:p>
            <a:endParaRPr lang="it-IT"/>
          </a:p>
        </p:txBody>
      </p:sp>
      <p:sp>
        <p:nvSpPr>
          <p:cNvPr id="41" name="Text Box 4"/>
          <p:cNvSpPr txBox="1">
            <a:spLocks noChangeArrowheads="1"/>
          </p:cNvSpPr>
          <p:nvPr/>
        </p:nvSpPr>
        <p:spPr bwMode="auto">
          <a:xfrm>
            <a:off x="2514600" y="685800"/>
            <a:ext cx="1877249" cy="324191"/>
          </a:xfrm>
          <a:prstGeom prst="rect">
            <a:avLst/>
          </a:prstGeom>
          <a:solidFill>
            <a:srgbClr val="00408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COMMITTENTE</a:t>
            </a:r>
            <a:endParaRPr lang="it-IT" sz="1600" dirty="0"/>
          </a:p>
        </p:txBody>
      </p:sp>
      <p:sp>
        <p:nvSpPr>
          <p:cNvPr id="45" name="Text Box 8"/>
          <p:cNvSpPr txBox="1">
            <a:spLocks noChangeArrowheads="1"/>
          </p:cNvSpPr>
          <p:nvPr/>
        </p:nvSpPr>
        <p:spPr bwMode="auto">
          <a:xfrm>
            <a:off x="3429000" y="3067777"/>
            <a:ext cx="1295400" cy="589823"/>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noAutofit/>
          </a:bodyPr>
          <a:lstStyle/>
          <a:p>
            <a:pPr algn="ctr"/>
            <a:r>
              <a:rPr lang="it-IT" sz="1600" dirty="0" smtClean="0"/>
              <a:t>IMPRESA</a:t>
            </a:r>
          </a:p>
        </p:txBody>
      </p:sp>
      <p:sp>
        <p:nvSpPr>
          <p:cNvPr id="30" name="Text Box 4"/>
          <p:cNvSpPr txBox="1">
            <a:spLocks noChangeArrowheads="1"/>
          </p:cNvSpPr>
          <p:nvPr/>
        </p:nvSpPr>
        <p:spPr bwMode="auto">
          <a:xfrm>
            <a:off x="5029200" y="685800"/>
            <a:ext cx="1877249" cy="553177"/>
          </a:xfrm>
          <a:prstGeom prst="rect">
            <a:avLst/>
          </a:prstGeom>
          <a:solidFill>
            <a:srgbClr val="00408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RESPONSABILE DEI LAVORI</a:t>
            </a:r>
            <a:endParaRPr lang="it-IT" sz="1600" dirty="0"/>
          </a:p>
        </p:txBody>
      </p:sp>
      <p:sp>
        <p:nvSpPr>
          <p:cNvPr id="60" name="Text Box 34"/>
          <p:cNvSpPr txBox="1">
            <a:spLocks noChangeArrowheads="1"/>
          </p:cNvSpPr>
          <p:nvPr/>
        </p:nvSpPr>
        <p:spPr bwMode="auto">
          <a:xfrm>
            <a:off x="2514600" y="1295400"/>
            <a:ext cx="1905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COORDINATORI</a:t>
            </a:r>
          </a:p>
        </p:txBody>
      </p:sp>
      <p:sp>
        <p:nvSpPr>
          <p:cNvPr id="46" name="Text Box 11"/>
          <p:cNvSpPr txBox="1">
            <a:spLocks noChangeArrowheads="1"/>
          </p:cNvSpPr>
          <p:nvPr/>
        </p:nvSpPr>
        <p:spPr bwMode="auto">
          <a:xfrm>
            <a:off x="4191000" y="4323623"/>
            <a:ext cx="1828800" cy="553177"/>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IMPRESA </a:t>
            </a:r>
          </a:p>
          <a:p>
            <a:pPr algn="ctr"/>
            <a:r>
              <a:rPr lang="it-IT" sz="1600" dirty="0" smtClean="0"/>
              <a:t>ESECUTRICE </a:t>
            </a:r>
          </a:p>
        </p:txBody>
      </p:sp>
      <p:sp>
        <p:nvSpPr>
          <p:cNvPr id="75" name="Text Box 7"/>
          <p:cNvSpPr txBox="1">
            <a:spLocks noChangeArrowheads="1"/>
          </p:cNvSpPr>
          <p:nvPr/>
        </p:nvSpPr>
        <p:spPr bwMode="auto">
          <a:xfrm>
            <a:off x="5029200" y="2153377"/>
            <a:ext cx="6858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CSE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16" name="_s1033"/>
          <p:cNvSpPr>
            <a:spLocks noChangeArrowheads="1"/>
          </p:cNvSpPr>
          <p:nvPr/>
        </p:nvSpPr>
        <p:spPr bwMode="auto">
          <a:xfrm>
            <a:off x="4800600" y="914400"/>
            <a:ext cx="3657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sz="1600" b="1" dirty="0" smtClean="0">
                <a:solidFill>
                  <a:srgbClr val="000000"/>
                </a:solidFill>
                <a:latin typeface="Arial"/>
                <a:ea typeface="ヒラギノ角ゴ Pro W3" charset="-128"/>
                <a:cs typeface="Arial"/>
              </a:rPr>
              <a:t>Contenuti minimi del PSC</a:t>
            </a:r>
            <a:r>
              <a:rPr lang="it-IT" sz="1600" b="1" dirty="0" smtClean="0">
                <a:solidFill>
                  <a:srgbClr val="000000"/>
                </a:solidFill>
                <a:latin typeface="Arial"/>
                <a:ea typeface="ヒラギノ角ゴ Pro W3" charset="-128"/>
                <a:cs typeface="Arial"/>
              </a:rPr>
              <a:t> </a:t>
            </a:r>
            <a:r>
              <a:rPr lang="it-IT" sz="1600" b="1" dirty="0" err="1" smtClean="0">
                <a:solidFill>
                  <a:srgbClr val="000000"/>
                </a:solidFill>
                <a:latin typeface="Arial"/>
                <a:ea typeface="ヒラギノ角ゴ Pro W3" charset="-128"/>
                <a:cs typeface="Arial"/>
              </a:rPr>
              <a:t>…</a:t>
            </a:r>
            <a:endParaRPr lang="it-IT" sz="1600" b="1" dirty="0" smtClean="0">
              <a:solidFill>
                <a:srgbClr val="000000"/>
              </a:solidFill>
              <a:latin typeface="Arial"/>
              <a:ea typeface="ヒラギノ角ゴ Pro W3" charset="-128"/>
              <a:cs typeface="Arial"/>
            </a:endParaRPr>
          </a:p>
          <a:p>
            <a:pPr algn="ctr">
              <a:spcAft>
                <a:spcPts val="0"/>
              </a:spcAft>
            </a:pPr>
            <a:endParaRPr lang="it-IT" sz="1200" dirty="0" smtClean="0">
              <a:solidFill>
                <a:srgbClr val="000000"/>
              </a:solidFill>
            </a:endParaRPr>
          </a:p>
        </p:txBody>
      </p:sp>
      <p:sp>
        <p:nvSpPr>
          <p:cNvPr id="17" name="Text Box 34"/>
          <p:cNvSpPr txBox="1">
            <a:spLocks noChangeArrowheads="1"/>
          </p:cNvSpPr>
          <p:nvPr/>
        </p:nvSpPr>
        <p:spPr bwMode="auto">
          <a:xfrm>
            <a:off x="1143000" y="838200"/>
            <a:ext cx="40386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14" name="Rettangolo 13"/>
          <p:cNvSpPr/>
          <p:nvPr/>
        </p:nvSpPr>
        <p:spPr>
          <a:xfrm>
            <a:off x="609600" y="1801113"/>
            <a:ext cx="7696200" cy="4445936"/>
          </a:xfrm>
          <a:prstGeom prst="rect">
            <a:avLst/>
          </a:prstGeom>
        </p:spPr>
        <p:txBody>
          <a:bodyPr wrap="square">
            <a:spAutoFit/>
          </a:bodyPr>
          <a:lstStyle/>
          <a:p>
            <a:pPr marL="342900" indent="-342900" algn="just">
              <a:spcAft>
                <a:spcPts val="0"/>
              </a:spcAft>
              <a:buFont typeface="Wingdings" charset="2"/>
              <a:buChar char="§"/>
            </a:pPr>
            <a:r>
              <a:rPr sz="1600" dirty="0" smtClean="0">
                <a:solidFill>
                  <a:srgbClr val="000000"/>
                </a:solidFill>
                <a:latin typeface="Arial"/>
                <a:ea typeface="ヒラギノ角ゴ Pro W3" charset="-128"/>
                <a:cs typeface="Arial"/>
              </a:rPr>
              <a:t>le modalità da seguire per la recinzione del cantiere, gli accessi e le segnalazioni;</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sz="1600" dirty="0" smtClean="0">
                <a:solidFill>
                  <a:srgbClr val="000000"/>
                </a:solidFill>
                <a:latin typeface="Arial"/>
                <a:ea typeface="ヒラギノ角ゴ Pro W3" charset="-128"/>
                <a:cs typeface="Arial"/>
              </a:rPr>
              <a:t>i servizi igienico-assistenziali;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lang="it-IT" sz="1600" dirty="0" err="1" smtClean="0">
                <a:solidFill>
                  <a:srgbClr val="000000"/>
                </a:solidFill>
                <a:latin typeface="Arial"/>
                <a:ea typeface="ヒラギノ角ゴ Pro W3" charset="-128"/>
                <a:cs typeface="Arial"/>
              </a:rPr>
              <a:t>l</a:t>
            </a:r>
            <a:r>
              <a:rPr sz="1600" dirty="0" smtClean="0">
                <a:solidFill>
                  <a:srgbClr val="000000"/>
                </a:solidFill>
                <a:latin typeface="Arial"/>
                <a:ea typeface="ヒラギノ角ゴ Pro W3" charset="-128"/>
                <a:cs typeface="Arial"/>
              </a:rPr>
              <a:t>a viabilità principale di cantiere;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sz="1600" dirty="0" smtClean="0">
                <a:solidFill>
                  <a:srgbClr val="000000"/>
                </a:solidFill>
                <a:latin typeface="Arial"/>
                <a:ea typeface="ヒラギノ角ゴ Pro W3" charset="-128"/>
                <a:cs typeface="Arial"/>
              </a:rPr>
              <a:t>gli impianti di alimentazione e reti principali di elettricità, acqua, gas ed energia;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sz="1600" dirty="0" smtClean="0">
                <a:solidFill>
                  <a:srgbClr val="000000"/>
                </a:solidFill>
                <a:latin typeface="Arial"/>
                <a:ea typeface="ヒラギノ角ゴ Pro W3" charset="-128"/>
                <a:cs typeface="Arial"/>
              </a:rPr>
              <a:t>gli impianti di terra e di protezione contro i fulmini;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lang="it-IT" sz="1600" dirty="0" err="1" smtClean="0">
                <a:solidFill>
                  <a:srgbClr val="000000"/>
                </a:solidFill>
                <a:latin typeface="Arial"/>
                <a:ea typeface="ヒラギノ角ゴ Pro W3" charset="-128"/>
                <a:cs typeface="Arial"/>
              </a:rPr>
              <a:t>l</a:t>
            </a:r>
            <a:r>
              <a:rPr sz="1600" dirty="0" smtClean="0">
                <a:solidFill>
                  <a:srgbClr val="000000"/>
                </a:solidFill>
                <a:latin typeface="Arial"/>
                <a:ea typeface="ヒラギノ角ゴ Pro W3" charset="-128"/>
                <a:cs typeface="Arial"/>
              </a:rPr>
              <a:t>e disposizioni per dare attuazione a quanto previsto dall’art. 102, </a:t>
            </a:r>
            <a:r>
              <a:rPr sz="1600" i="1" dirty="0" smtClean="0">
                <a:solidFill>
                  <a:srgbClr val="000000"/>
                </a:solidFill>
                <a:latin typeface="Arial"/>
                <a:ea typeface="ヒラギノ角ゴ Pro W3" charset="-128"/>
                <a:cs typeface="Arial"/>
              </a:rPr>
              <a:t>Consultazione dei rappresentanti per la sicurezza </a:t>
            </a:r>
            <a:r>
              <a:rPr sz="1600" dirty="0" smtClean="0">
                <a:solidFill>
                  <a:srgbClr val="000000"/>
                </a:solidFill>
                <a:latin typeface="Arial"/>
                <a:ea typeface="ヒラギノ角ゴ Pro W3" charset="-128"/>
                <a:cs typeface="Arial"/>
              </a:rPr>
              <a:t>(prima dell’accettazione del PSC</a:t>
            </a:r>
            <a:r>
              <a:rPr lang="it-IT" sz="1600" dirty="0" smtClean="0">
                <a:solidFill>
                  <a:srgbClr val="000000"/>
                </a:solidFill>
                <a:latin typeface="Arial"/>
                <a:ea typeface="ヒラギノ角ゴ Pro W3" charset="-128"/>
                <a:cs typeface="Arial"/>
              </a:rPr>
              <a:t>)</a:t>
            </a:r>
            <a:r>
              <a:rPr sz="1600" dirty="0" smtClean="0">
                <a:solidFill>
                  <a:srgbClr val="000000"/>
                </a:solidFill>
                <a:latin typeface="Arial"/>
                <a:ea typeface="ヒラギノ角ゴ Pro W3" charset="-128"/>
                <a:cs typeface="Arial"/>
              </a:rPr>
              <a:t>;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sz="1600" dirty="0" smtClean="0">
                <a:solidFill>
                  <a:srgbClr val="000000"/>
                </a:solidFill>
                <a:latin typeface="Arial"/>
                <a:ea typeface="ヒラギノ角ゴ Pro W3" charset="-128"/>
                <a:cs typeface="Arial"/>
              </a:rPr>
              <a:t>le disposizioni per dare attuazione a quanto previsto dall’art. 92, c</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1, lettera </a:t>
            </a:r>
            <a:r>
              <a:rPr sz="1600" i="1" dirty="0" smtClean="0">
                <a:solidFill>
                  <a:srgbClr val="000000"/>
                </a:solidFill>
                <a:latin typeface="Arial"/>
                <a:ea typeface="ヒラギノ角ゴ Pro W3" charset="-128"/>
                <a:cs typeface="Arial"/>
              </a:rPr>
              <a:t>c</a:t>
            </a:r>
            <a:r>
              <a:rPr sz="1600" dirty="0" smtClean="0">
                <a:solidFill>
                  <a:srgbClr val="000000"/>
                </a:solidFill>
                <a:latin typeface="Arial"/>
                <a:ea typeface="ヒラギノ角ゴ Pro W3" charset="-128"/>
                <a:cs typeface="Arial"/>
              </a:rPr>
              <a:t>), cioè organizzare la cooperazione tra le imprese e i lavoratori autonomi e dare loro la reciproca informazione;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lang="it-IT" sz="1600" dirty="0" err="1" smtClean="0">
                <a:solidFill>
                  <a:srgbClr val="000000"/>
                </a:solidFill>
                <a:latin typeface="Arial"/>
                <a:ea typeface="ヒラギノ角ゴ Pro W3" charset="-128"/>
                <a:cs typeface="Arial"/>
              </a:rPr>
              <a:t>l</a:t>
            </a:r>
            <a:r>
              <a:rPr sz="1600" dirty="0" smtClean="0">
                <a:solidFill>
                  <a:srgbClr val="000000"/>
                </a:solidFill>
                <a:latin typeface="Arial"/>
                <a:ea typeface="ヒラギノ角ゴ Pro W3" charset="-128"/>
                <a:cs typeface="Arial"/>
              </a:rPr>
              <a:t>e modalità di accesso dei mezzi di fornitura; la dislocazione degli impianti di cantiere;</a:t>
            </a:r>
            <a:br>
              <a:rPr sz="1600" dirty="0" smtClean="0">
                <a:solidFill>
                  <a:srgbClr val="000000"/>
                </a:solidFill>
                <a:latin typeface="Arial"/>
                <a:ea typeface="ヒラギノ角ゴ Pro W3" charset="-128"/>
                <a:cs typeface="Arial"/>
              </a:rPr>
            </a:br>
            <a:r>
              <a:rPr sz="1600" dirty="0" smtClean="0">
                <a:solidFill>
                  <a:srgbClr val="000000"/>
                </a:solidFill>
                <a:latin typeface="Arial"/>
                <a:ea typeface="ヒラギノ角ゴ Pro W3" charset="-128"/>
                <a:cs typeface="Arial"/>
              </a:rPr>
              <a:t>la dislocazione delle zone di carico e scarico;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sz="1600" dirty="0" smtClean="0">
                <a:solidFill>
                  <a:srgbClr val="000000"/>
                </a:solidFill>
                <a:latin typeface="Arial"/>
                <a:ea typeface="ヒラギノ角ゴ Pro W3" charset="-128"/>
                <a:cs typeface="Arial"/>
              </a:rPr>
              <a:t>le zone di deposito attrezzature e di stoccaggio materiali e dei rifiuti; </a:t>
            </a:r>
            <a:endParaRPr lang="it-IT" sz="1600" dirty="0" smtClean="0">
              <a:solidFill>
                <a:srgbClr val="000000"/>
              </a:solidFill>
              <a:latin typeface="Arial"/>
              <a:ea typeface="ヒラギノ角ゴ Pro W3" charset="-128"/>
              <a:cs typeface="Arial"/>
            </a:endParaRPr>
          </a:p>
          <a:p>
            <a:pPr marL="342900" indent="-342900" algn="just">
              <a:spcAft>
                <a:spcPts val="0"/>
              </a:spcAft>
              <a:buFont typeface="Wingdings" charset="2"/>
              <a:buChar char="§"/>
            </a:pPr>
            <a:r>
              <a:rPr lang="it-IT" sz="1600" dirty="0" err="1" smtClean="0">
                <a:solidFill>
                  <a:srgbClr val="000000"/>
                </a:solidFill>
                <a:latin typeface="Arial"/>
                <a:ea typeface="ヒラギノ角ゴ Pro W3" charset="-128"/>
                <a:cs typeface="Arial"/>
              </a:rPr>
              <a:t>l</a:t>
            </a:r>
            <a:r>
              <a:rPr sz="1600" dirty="0" smtClean="0">
                <a:solidFill>
                  <a:srgbClr val="000000"/>
                </a:solidFill>
                <a:latin typeface="Arial"/>
                <a:ea typeface="ヒラギノ角ゴ Pro W3" charset="-128"/>
                <a:cs typeface="Arial"/>
              </a:rPr>
              <a:t>e eventuali zone di deposito dei materiali con pericolo d’incendio o di esplosione</a:t>
            </a:r>
            <a:r>
              <a:rPr sz="1600" dirty="0" smtClean="0">
                <a:solidFill>
                  <a:srgbClr val="000000"/>
                </a:solidFill>
                <a:latin typeface="Times New Roman" charset="0"/>
                <a:ea typeface="ヒラギノ角ゴ Pro W3" charset="-128"/>
                <a:cs typeface="ヒラギノ角ゴ Pro W3" charset="-128"/>
              </a:rPr>
              <a:t>.</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mj-ea"/>
              <a:buAutoNum type="circleNumDbPlain"/>
            </a:pPr>
            <a:endParaRPr lang="it-IT" sz="1600" dirty="0" smtClean="0">
              <a:solidFill>
                <a:srgbClr val="000000"/>
              </a:solidFill>
              <a:latin typeface="Arial"/>
              <a:ea typeface="ヒラギノ角ゴ Pro W3" charset="-128"/>
              <a:cs typeface="Arial"/>
            </a:endParaRPr>
          </a:p>
        </p:txBody>
      </p:sp>
      <p:sp>
        <p:nvSpPr>
          <p:cNvPr id="19" name="Rettangolo 18"/>
          <p:cNvSpPr/>
          <p:nvPr/>
        </p:nvSpPr>
        <p:spPr>
          <a:xfrm>
            <a:off x="874678" y="1295400"/>
            <a:ext cx="5486444" cy="440120"/>
          </a:xfrm>
          <a:prstGeom prst="rect">
            <a:avLst/>
          </a:prstGeom>
        </p:spPr>
        <p:txBody>
          <a:bodyPr wrap="none">
            <a:spAutoFit/>
          </a:bodyPr>
          <a:lstStyle/>
          <a:p>
            <a:pPr algn="ctr"/>
            <a:r>
              <a:rPr sz="2400" b="1" dirty="0" smtClean="0">
                <a:solidFill>
                  <a:srgbClr val="000000"/>
                </a:solidFill>
                <a:latin typeface="Arial"/>
                <a:ea typeface="ヒラギノ角ゴ Pro W3" charset="-128"/>
                <a:cs typeface="Arial"/>
              </a:rPr>
              <a:t> </a:t>
            </a:r>
            <a:r>
              <a:rPr lang="it-IT" b="1" i="1" u="sng" dirty="0" err="1" smtClean="0">
                <a:solidFill>
                  <a:srgbClr val="000000"/>
                </a:solidFill>
                <a:latin typeface="Arial"/>
                <a:ea typeface="ヒラギノ角ゴ Pro W3" charset="-128"/>
                <a:cs typeface="Arial"/>
              </a:rPr>
              <a:t>…</a:t>
            </a:r>
            <a:r>
              <a:rPr lang="it-IT" b="1" i="1" u="sng" dirty="0" smtClean="0">
                <a:solidFill>
                  <a:srgbClr val="000000"/>
                </a:solidFill>
                <a:latin typeface="Arial"/>
                <a:ea typeface="ヒラギノ角ゴ Pro W3" charset="-128"/>
                <a:cs typeface="Arial"/>
              </a:rPr>
              <a:t> </a:t>
            </a:r>
            <a:r>
              <a:rPr b="1" i="1" u="sng" dirty="0" smtClean="0">
                <a:solidFill>
                  <a:srgbClr val="000000"/>
                </a:solidFill>
                <a:latin typeface="Arial"/>
                <a:ea typeface="ヒラギノ角ゴ Pro W3" charset="-128"/>
                <a:cs typeface="Arial"/>
              </a:rPr>
              <a:t>in riferimento</a:t>
            </a:r>
            <a:r>
              <a:rPr lang="it-IT" b="1" i="1" u="sng" dirty="0" smtClean="0">
                <a:solidFill>
                  <a:srgbClr val="000000"/>
                </a:solidFill>
                <a:latin typeface="Arial"/>
                <a:ea typeface="ヒラギノ角ゴ Pro W3" charset="-128"/>
                <a:cs typeface="Arial"/>
              </a:rPr>
              <a:t> all’organizzazione del cantiere</a:t>
            </a:r>
            <a:endParaRPr lang="it-IT" i="1" u="sng" dirty="0" smtClean="0">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16" name="_s1033"/>
          <p:cNvSpPr>
            <a:spLocks noChangeArrowheads="1"/>
          </p:cNvSpPr>
          <p:nvPr/>
        </p:nvSpPr>
        <p:spPr bwMode="auto">
          <a:xfrm>
            <a:off x="4800600" y="914400"/>
            <a:ext cx="3657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sz="1600" b="1" dirty="0" smtClean="0">
                <a:solidFill>
                  <a:srgbClr val="000000"/>
                </a:solidFill>
                <a:latin typeface="Arial"/>
                <a:ea typeface="ヒラギノ角ゴ Pro W3" charset="-128"/>
                <a:cs typeface="Arial"/>
              </a:rPr>
              <a:t>Contenuti minimi del PSC</a:t>
            </a:r>
            <a:r>
              <a:rPr lang="it-IT" sz="1600" b="1" dirty="0" smtClean="0">
                <a:solidFill>
                  <a:srgbClr val="000000"/>
                </a:solidFill>
                <a:latin typeface="Arial"/>
                <a:ea typeface="ヒラギノ角ゴ Pro W3" charset="-128"/>
                <a:cs typeface="Arial"/>
              </a:rPr>
              <a:t> </a:t>
            </a:r>
            <a:r>
              <a:rPr lang="it-IT" sz="1600" b="1" dirty="0" err="1" smtClean="0">
                <a:solidFill>
                  <a:srgbClr val="000000"/>
                </a:solidFill>
                <a:latin typeface="Arial"/>
                <a:ea typeface="ヒラギノ角ゴ Pro W3" charset="-128"/>
                <a:cs typeface="Arial"/>
              </a:rPr>
              <a:t>…</a:t>
            </a:r>
            <a:endParaRPr lang="it-IT" sz="1600" b="1" dirty="0" smtClean="0">
              <a:solidFill>
                <a:srgbClr val="000000"/>
              </a:solidFill>
              <a:latin typeface="Arial"/>
              <a:ea typeface="ヒラギノ角ゴ Pro W3" charset="-128"/>
              <a:cs typeface="Arial"/>
            </a:endParaRPr>
          </a:p>
          <a:p>
            <a:pPr algn="ctr">
              <a:spcAft>
                <a:spcPts val="0"/>
              </a:spcAft>
            </a:pPr>
            <a:endParaRPr lang="it-IT" sz="1200" dirty="0" smtClean="0">
              <a:solidFill>
                <a:srgbClr val="000000"/>
              </a:solidFill>
            </a:endParaRPr>
          </a:p>
        </p:txBody>
      </p:sp>
      <p:sp>
        <p:nvSpPr>
          <p:cNvPr id="17" name="Text Box 34"/>
          <p:cNvSpPr txBox="1">
            <a:spLocks noChangeArrowheads="1"/>
          </p:cNvSpPr>
          <p:nvPr/>
        </p:nvSpPr>
        <p:spPr bwMode="auto">
          <a:xfrm>
            <a:off x="1143000" y="838200"/>
            <a:ext cx="40386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14" name="Rettangolo 13"/>
          <p:cNvSpPr/>
          <p:nvPr/>
        </p:nvSpPr>
        <p:spPr>
          <a:xfrm>
            <a:off x="762000" y="2025938"/>
            <a:ext cx="7620000" cy="3841462"/>
          </a:xfrm>
          <a:prstGeom prst="rect">
            <a:avLst/>
          </a:prstGeom>
        </p:spPr>
        <p:txBody>
          <a:bodyPr wrap="square">
            <a:spAutoFit/>
          </a:bodyPr>
          <a:lstStyle/>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rischio di investimento da veicoli circolanti nell’a</a:t>
            </a:r>
            <a:r>
              <a:rPr lang="it-IT" sz="1600" dirty="0" err="1" smtClean="0">
                <a:solidFill>
                  <a:srgbClr val="000000"/>
                </a:solidFill>
                <a:latin typeface="Arial"/>
                <a:ea typeface="ヒラギノ角ゴ Pro W3" charset="-128"/>
                <a:cs typeface="Arial"/>
              </a:rPr>
              <a:t>r</a:t>
            </a:r>
            <a:r>
              <a:rPr sz="1600" dirty="0" smtClean="0">
                <a:solidFill>
                  <a:srgbClr val="000000"/>
                </a:solidFill>
                <a:latin typeface="Arial"/>
                <a:ea typeface="ヒラギノ角ゴ Pro W3" charset="-128"/>
                <a:cs typeface="Arial"/>
              </a:rPr>
              <a:t>ea di cantiere;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rischio di seppellimento negli scavi;</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lang="it-IT" sz="1600" dirty="0" err="1" smtClean="0">
                <a:solidFill>
                  <a:srgbClr val="000000"/>
                </a:solidFill>
                <a:latin typeface="Arial"/>
                <a:ea typeface="ヒラギノ角ゴ Pro W3" charset="-128"/>
                <a:cs typeface="Arial"/>
              </a:rPr>
              <a:t>r</a:t>
            </a:r>
            <a:r>
              <a:rPr sz="1600" dirty="0" smtClean="0">
                <a:solidFill>
                  <a:srgbClr val="000000"/>
                </a:solidFill>
                <a:latin typeface="Arial"/>
                <a:ea typeface="ヒラギノ角ゴ Pro W3" charset="-128"/>
                <a:cs typeface="Arial"/>
              </a:rPr>
              <a:t>ischio di caduta dall’alto;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rischio di insalubrità dell’aria nei lavori in galleria;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rischio di instabilità delle pareti e della volta nei lavori in galleria;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 derivanti da estese demolizioni o manutenzioni, ove le modalità tecniche di attuazione siano definite in fase di progetto;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 di incendio o esplosione connessi con lavorazioni e materiali pericolosi utilizzati in cantiere;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 derivanti da sbalzi eccessivi di temperatura;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rischio di </a:t>
            </a:r>
            <a:r>
              <a:rPr sz="1600" b="1" dirty="0" smtClean="0">
                <a:solidFill>
                  <a:srgbClr val="000000"/>
                </a:solidFill>
                <a:latin typeface="Arial"/>
                <a:ea typeface="ヒラギノ角ゴ Pro W3" charset="-128"/>
                <a:cs typeface="Arial"/>
              </a:rPr>
              <a:t>elettrocuzione</a:t>
            </a:r>
            <a:r>
              <a:rPr sz="1600" dirty="0" smtClean="0">
                <a:solidFill>
                  <a:srgbClr val="000000"/>
                </a:solidFill>
                <a:latin typeface="Arial"/>
                <a:ea typeface="ヒラギノ角ゴ Pro W3" charset="-128"/>
                <a:cs typeface="Arial"/>
              </a:rPr>
              <a:t>;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rischio da rumore; </a:t>
            </a:r>
            <a:endParaRPr lang="it-IT" sz="1600" dirty="0" smtClean="0">
              <a:solidFill>
                <a:srgbClr val="000000"/>
              </a:solidFill>
              <a:latin typeface="Arial"/>
              <a:ea typeface="ヒラギノ角ゴ Pro W3" charset="-128"/>
              <a:cs typeface="Arial"/>
            </a:endParaRPr>
          </a:p>
          <a:p>
            <a:pPr marL="342900" indent="-342900" algn="just">
              <a:spcAft>
                <a:spcPts val="600"/>
              </a:spcAft>
              <a:buFont typeface="Wingdings" charset="2"/>
              <a:buChar char="§"/>
            </a:pPr>
            <a:r>
              <a:rPr sz="1600" dirty="0" smtClean="0">
                <a:solidFill>
                  <a:srgbClr val="000000"/>
                </a:solidFill>
                <a:latin typeface="Arial"/>
                <a:ea typeface="ヒラギノ角ゴ Pro W3" charset="-128"/>
                <a:cs typeface="Arial"/>
              </a:rPr>
              <a:t>rischio derivante dall’uso di sostanze chimiche. </a:t>
            </a:r>
            <a:endParaRPr sz="1600" dirty="0" smtClean="0">
              <a:latin typeface="Arial"/>
              <a:cs typeface="Arial"/>
            </a:endParaRPr>
          </a:p>
          <a:p>
            <a:pPr marL="342900" indent="-342900" algn="just">
              <a:spcAft>
                <a:spcPts val="600"/>
              </a:spcAft>
            </a:pPr>
            <a:endParaRPr lang="it-IT" sz="1600" dirty="0" smtClean="0">
              <a:solidFill>
                <a:srgbClr val="000000"/>
              </a:solidFill>
              <a:latin typeface="Arial"/>
              <a:ea typeface="ヒラギノ角ゴ Pro W3" charset="-128"/>
              <a:cs typeface="Arial"/>
            </a:endParaRPr>
          </a:p>
        </p:txBody>
      </p:sp>
      <p:sp>
        <p:nvSpPr>
          <p:cNvPr id="19" name="Rettangolo 18"/>
          <p:cNvSpPr/>
          <p:nvPr/>
        </p:nvSpPr>
        <p:spPr>
          <a:xfrm>
            <a:off x="874678" y="1444025"/>
            <a:ext cx="3818995" cy="440120"/>
          </a:xfrm>
          <a:prstGeom prst="rect">
            <a:avLst/>
          </a:prstGeom>
        </p:spPr>
        <p:txBody>
          <a:bodyPr wrap="none">
            <a:spAutoFit/>
          </a:bodyPr>
          <a:lstStyle/>
          <a:p>
            <a:pPr algn="ctr"/>
            <a:r>
              <a:rPr sz="2400" b="1" dirty="0" smtClean="0">
                <a:solidFill>
                  <a:srgbClr val="000000"/>
                </a:solidFill>
                <a:latin typeface="Arial"/>
                <a:ea typeface="ヒラギノ角ゴ Pro W3" charset="-128"/>
                <a:cs typeface="Arial"/>
              </a:rPr>
              <a:t> </a:t>
            </a:r>
            <a:r>
              <a:rPr lang="it-IT" b="1" i="1" u="sng" dirty="0" err="1" smtClean="0">
                <a:solidFill>
                  <a:srgbClr val="000000"/>
                </a:solidFill>
                <a:latin typeface="Arial"/>
                <a:ea typeface="ヒラギノ角ゴ Pro W3" charset="-128"/>
                <a:cs typeface="Arial"/>
              </a:rPr>
              <a:t>…</a:t>
            </a:r>
            <a:r>
              <a:rPr lang="it-IT" b="1" i="1" u="sng" dirty="0" smtClean="0">
                <a:solidFill>
                  <a:srgbClr val="000000"/>
                </a:solidFill>
                <a:latin typeface="Arial"/>
                <a:ea typeface="ヒラギノ角ゴ Pro W3" charset="-128"/>
                <a:cs typeface="Arial"/>
              </a:rPr>
              <a:t> </a:t>
            </a:r>
            <a:r>
              <a:rPr b="1" i="1" u="sng" dirty="0" smtClean="0">
                <a:solidFill>
                  <a:srgbClr val="000000"/>
                </a:solidFill>
                <a:latin typeface="Arial"/>
                <a:ea typeface="ヒラギノ角ゴ Pro W3" charset="-128"/>
                <a:cs typeface="Arial"/>
              </a:rPr>
              <a:t>in riferimento</a:t>
            </a:r>
            <a:r>
              <a:rPr lang="it-IT" b="1" i="1" u="sng" dirty="0" smtClean="0">
                <a:solidFill>
                  <a:srgbClr val="000000"/>
                </a:solidFill>
                <a:latin typeface="Arial"/>
                <a:ea typeface="ヒラギノ角ゴ Pro W3" charset="-128"/>
                <a:cs typeface="Arial"/>
              </a:rPr>
              <a:t> alle lavorazioni</a:t>
            </a:r>
            <a:endParaRPr lang="it-IT" i="1" u="sng" dirty="0" smtClean="0">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spcAft>
                  <a:spcPts val="600"/>
                </a:spcAft>
              </a:pPr>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spcAft>
                  <a:spcPts val="600"/>
                </a:spcAft>
              </a:pP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1" name="_s1033"/>
          <p:cNvSpPr>
            <a:spLocks noChangeArrowheads="1"/>
          </p:cNvSpPr>
          <p:nvPr/>
        </p:nvSpPr>
        <p:spPr bwMode="auto">
          <a:xfrm>
            <a:off x="4800600" y="914400"/>
            <a:ext cx="3657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sz="1600" b="1" dirty="0" smtClean="0">
                <a:solidFill>
                  <a:srgbClr val="000000"/>
                </a:solidFill>
                <a:latin typeface="Arial"/>
                <a:ea typeface="ヒラギノ角ゴ Pro W3" charset="-128"/>
                <a:cs typeface="Arial"/>
              </a:rPr>
              <a:t>Contenuti minimi del PSC</a:t>
            </a:r>
            <a:r>
              <a:rPr lang="it-IT" sz="1600" b="1" dirty="0" smtClean="0">
                <a:solidFill>
                  <a:srgbClr val="000000"/>
                </a:solidFill>
                <a:latin typeface="Arial"/>
                <a:ea typeface="ヒラギノ角ゴ Pro W3" charset="-128"/>
                <a:cs typeface="Arial"/>
              </a:rPr>
              <a:t> </a:t>
            </a:r>
            <a:r>
              <a:rPr lang="it-IT" sz="1600" b="1" dirty="0" err="1" smtClean="0">
                <a:solidFill>
                  <a:srgbClr val="000000"/>
                </a:solidFill>
                <a:latin typeface="Arial"/>
                <a:ea typeface="ヒラギノ角ゴ Pro W3" charset="-128"/>
                <a:cs typeface="Arial"/>
              </a:rPr>
              <a:t>…</a:t>
            </a:r>
            <a:endParaRPr lang="it-IT" sz="1600" b="1" dirty="0" smtClean="0">
              <a:solidFill>
                <a:srgbClr val="000000"/>
              </a:solidFill>
              <a:latin typeface="Arial"/>
              <a:ea typeface="ヒラギノ角ゴ Pro W3" charset="-128"/>
              <a:cs typeface="Arial"/>
            </a:endParaRPr>
          </a:p>
          <a:p>
            <a:pPr algn="ctr">
              <a:spcAft>
                <a:spcPts val="0"/>
              </a:spcAft>
            </a:pPr>
            <a:endParaRPr lang="it-IT" sz="1200" dirty="0" smtClean="0">
              <a:solidFill>
                <a:srgbClr val="000000"/>
              </a:solidFill>
            </a:endParaRPr>
          </a:p>
        </p:txBody>
      </p:sp>
      <p:sp>
        <p:nvSpPr>
          <p:cNvPr id="22" name="Text Box 34"/>
          <p:cNvSpPr txBox="1">
            <a:spLocks noChangeArrowheads="1"/>
          </p:cNvSpPr>
          <p:nvPr/>
        </p:nvSpPr>
        <p:spPr bwMode="auto">
          <a:xfrm>
            <a:off x="1143000" y="838200"/>
            <a:ext cx="40386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e di Coordinamento</a:t>
            </a:r>
          </a:p>
        </p:txBody>
      </p:sp>
      <p:sp>
        <p:nvSpPr>
          <p:cNvPr id="23" name="Rettangolo 22"/>
          <p:cNvSpPr/>
          <p:nvPr/>
        </p:nvSpPr>
        <p:spPr>
          <a:xfrm>
            <a:off x="874678" y="1828800"/>
            <a:ext cx="5781747" cy="440120"/>
          </a:xfrm>
          <a:prstGeom prst="rect">
            <a:avLst/>
          </a:prstGeom>
        </p:spPr>
        <p:txBody>
          <a:bodyPr wrap="none">
            <a:spAutoFit/>
          </a:bodyPr>
          <a:lstStyle/>
          <a:p>
            <a:pPr algn="ctr"/>
            <a:r>
              <a:rPr sz="2400" b="1" dirty="0" smtClean="0">
                <a:solidFill>
                  <a:srgbClr val="000000"/>
                </a:solidFill>
                <a:latin typeface="Arial"/>
                <a:ea typeface="ヒラギノ角ゴ Pro W3" charset="-128"/>
                <a:cs typeface="Arial"/>
              </a:rPr>
              <a:t> </a:t>
            </a:r>
            <a:r>
              <a:rPr lang="it-IT" b="1" i="1" u="sng" dirty="0" err="1" smtClean="0">
                <a:solidFill>
                  <a:srgbClr val="000000"/>
                </a:solidFill>
                <a:latin typeface="Arial"/>
                <a:ea typeface="ヒラギノ角ゴ Pro W3" charset="-128"/>
                <a:cs typeface="Arial"/>
              </a:rPr>
              <a:t>…</a:t>
            </a:r>
            <a:r>
              <a:rPr lang="it-IT" b="1" i="1" u="sng" dirty="0" smtClean="0">
                <a:solidFill>
                  <a:srgbClr val="000000"/>
                </a:solidFill>
                <a:latin typeface="Arial"/>
                <a:ea typeface="ヒラギノ角ゴ Pro W3" charset="-128"/>
                <a:cs typeface="Arial"/>
              </a:rPr>
              <a:t> </a:t>
            </a:r>
            <a:r>
              <a:rPr b="1" i="1" u="sng" dirty="0" smtClean="0">
                <a:solidFill>
                  <a:srgbClr val="000000"/>
                </a:solidFill>
                <a:latin typeface="Arial"/>
                <a:ea typeface="ヒラギノ角ゴ Pro W3" charset="-128"/>
                <a:cs typeface="Arial"/>
              </a:rPr>
              <a:t>in riferimento</a:t>
            </a:r>
            <a:r>
              <a:rPr lang="it-IT" b="1" i="1" u="sng" dirty="0" smtClean="0">
                <a:solidFill>
                  <a:srgbClr val="000000"/>
                </a:solidFill>
                <a:latin typeface="Arial"/>
                <a:ea typeface="ヒラギノ角ゴ Pro W3" charset="-128"/>
                <a:cs typeface="Arial"/>
              </a:rPr>
              <a:t> alle interferenze delle lavorazioni</a:t>
            </a:r>
            <a:endParaRPr lang="it-IT" i="1" u="sng" dirty="0" smtClean="0">
              <a:latin typeface="Arial"/>
              <a:cs typeface="Arial"/>
            </a:endParaRPr>
          </a:p>
        </p:txBody>
      </p:sp>
      <p:sp>
        <p:nvSpPr>
          <p:cNvPr id="24" name="Rettangolo 23"/>
          <p:cNvSpPr/>
          <p:nvPr/>
        </p:nvSpPr>
        <p:spPr>
          <a:xfrm>
            <a:off x="990600" y="2488760"/>
            <a:ext cx="6858000" cy="2692840"/>
          </a:xfrm>
          <a:prstGeom prst="rect">
            <a:avLst/>
          </a:prstGeom>
        </p:spPr>
        <p:txBody>
          <a:bodyPr wrap="square">
            <a:spAutoFit/>
          </a:bodyPr>
          <a:lstStyle/>
          <a:p>
            <a:pPr algn="just">
              <a:spcAft>
                <a:spcPts val="2400"/>
              </a:spcAft>
            </a:pPr>
            <a:r>
              <a:rPr sz="1600" dirty="0" smtClean="0">
                <a:solidFill>
                  <a:srgbClr val="000000"/>
                </a:solidFill>
                <a:latin typeface="Arial"/>
                <a:ea typeface="ヒラギノ角ゴ Pro W3" charset="-128"/>
                <a:cs typeface="Arial"/>
              </a:rPr>
              <a:t>Il CSP effettua l’analisi delle interferenze tra le lavorazioni, predispone il </a:t>
            </a:r>
            <a:r>
              <a:rPr sz="1600" b="1" dirty="0" smtClean="0">
                <a:solidFill>
                  <a:srgbClr val="000000"/>
                </a:solidFill>
                <a:latin typeface="Arial"/>
                <a:ea typeface="ヒラギノ角ゴ Pro W3" charset="-128"/>
                <a:cs typeface="Arial"/>
              </a:rPr>
              <a:t>cronoprogramma dei lavori </a:t>
            </a:r>
            <a:r>
              <a:rPr sz="1600" dirty="0" smtClean="0">
                <a:solidFill>
                  <a:srgbClr val="000000"/>
                </a:solidFill>
                <a:latin typeface="Arial"/>
                <a:ea typeface="ヒラギノ角ゴ Pro W3" charset="-128"/>
                <a:cs typeface="Arial"/>
              </a:rPr>
              <a:t>e mette a punto le prescrizioni operative per lo sfasamento spaziale o temporale delle lavorazioni interferenti e le modalità di verifica del rispetto di tali prescrizioni. Se, nonostante le prescrizioni, permangono rischi di interferenza, il PSC indica le misure preventive e protettive e i DPI per ridurre al minimo tali rischi. </a:t>
            </a:r>
            <a:endParaRPr sz="1600" dirty="0" smtClean="0">
              <a:latin typeface="Arial"/>
              <a:cs typeface="Arial"/>
            </a:endParaRPr>
          </a:p>
          <a:p>
            <a:pPr algn="just">
              <a:spcAft>
                <a:spcPts val="2400"/>
              </a:spcAft>
            </a:pPr>
            <a:r>
              <a:rPr sz="1600" dirty="0" smtClean="0">
                <a:solidFill>
                  <a:srgbClr val="000000"/>
                </a:solidFill>
                <a:latin typeface="Arial"/>
                <a:ea typeface="ヒラギノ角ゴ Pro W3" charset="-128"/>
                <a:cs typeface="Arial"/>
              </a:rPr>
              <a:t>Durante i periodi di maggior rischio dovuto a interferenze di lavoro, il CSE verifica periodicamente la compatibilità del PSC con l’andamento dei lavori, aggiornando il piano e in particolare, se necessario, il cronoprogramma dei lavori. </a:t>
            </a:r>
            <a:endParaRPr sz="1600" dirty="0" smtClean="0">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5334000" y="914400"/>
            <a:ext cx="18288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PSS</a:t>
            </a: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di Sicurezza Sostitutivo </a:t>
            </a:r>
          </a:p>
        </p:txBody>
      </p:sp>
      <p:sp>
        <p:nvSpPr>
          <p:cNvPr id="26" name="_s1033"/>
          <p:cNvSpPr>
            <a:spLocks noChangeArrowheads="1"/>
          </p:cNvSpPr>
          <p:nvPr/>
        </p:nvSpPr>
        <p:spPr bwMode="auto">
          <a:xfrm>
            <a:off x="1066800" y="3527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endParaRPr lang="it-IT" sz="1600" dirty="0">
              <a:solidFill>
                <a:srgbClr val="800000"/>
              </a:solidFill>
            </a:endParaRPr>
          </a:p>
        </p:txBody>
      </p:sp>
      <p:cxnSp>
        <p:nvCxnSpPr>
          <p:cNvPr id="37" name="AutoShape 49"/>
          <p:cNvCxnSpPr>
            <a:cxnSpLocks noChangeShapeType="1"/>
          </p:cNvCxnSpPr>
          <p:nvPr/>
        </p:nvCxnSpPr>
        <p:spPr bwMode="auto">
          <a:xfrm>
            <a:off x="4038600" y="1752600"/>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5356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p>
        </p:txBody>
      </p:sp>
      <p:sp>
        <p:nvSpPr>
          <p:cNvPr id="36" name="_s1033"/>
          <p:cNvSpPr>
            <a:spLocks noChangeArrowheads="1"/>
          </p:cNvSpPr>
          <p:nvPr/>
        </p:nvSpPr>
        <p:spPr bwMode="auto">
          <a:xfrm>
            <a:off x="4419600" y="1447800"/>
            <a:ext cx="4114800" cy="1878756"/>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spcAft>
                <a:spcPts val="600"/>
              </a:spcAft>
            </a:pPr>
            <a:r>
              <a:rPr lang="it-IT" sz="1600" dirty="0" smtClean="0">
                <a:solidFill>
                  <a:srgbClr val="000000"/>
                </a:solidFill>
                <a:latin typeface="Arial"/>
                <a:ea typeface="ヒラギノ角ゴ Pro W3" charset="-128"/>
                <a:cs typeface="Arial"/>
              </a:rPr>
              <a:t>È un piano che </a:t>
            </a:r>
            <a:r>
              <a:rPr lang="it-IT" sz="1600" dirty="0" err="1" smtClean="0">
                <a:solidFill>
                  <a:srgbClr val="000000"/>
                </a:solidFill>
                <a:latin typeface="Arial"/>
                <a:ea typeface="ヒラギノ角ゴ Pro W3" charset="-128"/>
                <a:cs typeface="Arial"/>
              </a:rPr>
              <a:t>s</a:t>
            </a:r>
            <a:r>
              <a:rPr sz="1600" dirty="0" smtClean="0">
                <a:solidFill>
                  <a:srgbClr val="000000"/>
                </a:solidFill>
                <a:latin typeface="Arial"/>
                <a:ea typeface="ヒラギノ角ゴ Pro W3" charset="-128"/>
                <a:cs typeface="Arial"/>
              </a:rPr>
              <a:t>ostituisce il PSC (di cui ha quasi gli stessi elementi), che viene redatto solo nel caso in cui il lavoro (lavori pubblici) venga svolto da una sola impresa, quando cioè la legge non obbliga alla nomina del CSP e quindi all’elaborazione del PSC</a:t>
            </a:r>
            <a:endParaRPr lang="it-IT" sz="1600" dirty="0" smtClean="0">
              <a:solidFill>
                <a:srgbClr val="000000"/>
              </a:solidFill>
              <a:latin typeface="Arial"/>
              <a:ea typeface="ヒラギノ角ゴ Pro W3" charset="-128"/>
              <a:cs typeface="Arial"/>
            </a:endParaRPr>
          </a:p>
        </p:txBody>
      </p:sp>
      <p:sp>
        <p:nvSpPr>
          <p:cNvPr id="24" name="_s1033"/>
          <p:cNvSpPr>
            <a:spLocks noChangeArrowheads="1"/>
          </p:cNvSpPr>
          <p:nvPr/>
        </p:nvSpPr>
        <p:spPr bwMode="auto">
          <a:xfrm>
            <a:off x="1066800" y="1546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cxnSp>
        <p:nvCxnSpPr>
          <p:cNvPr id="22" name="AutoShape 49"/>
          <p:cNvCxnSpPr>
            <a:cxnSpLocks noChangeShapeType="1"/>
          </p:cNvCxnSpPr>
          <p:nvPr/>
        </p:nvCxnSpPr>
        <p:spPr bwMode="auto">
          <a:xfrm>
            <a:off x="4038600" y="5561012"/>
            <a:ext cx="457200" cy="1588"/>
          </a:xfrm>
          <a:prstGeom prst="bentConnector3">
            <a:avLst>
              <a:gd name="adj1" fmla="val 50000"/>
            </a:avLst>
          </a:prstGeom>
          <a:noFill/>
          <a:ln w="19050">
            <a:solidFill>
              <a:schemeClr val="tx1"/>
            </a:solidFill>
            <a:miter lim="800000"/>
            <a:headEnd/>
            <a:tailEnd type="triangle"/>
          </a:ln>
          <a:effectLst/>
        </p:spPr>
      </p:cxnSp>
      <p:cxnSp>
        <p:nvCxnSpPr>
          <p:cNvPr id="23" name="AutoShape 49"/>
          <p:cNvCxnSpPr>
            <a:cxnSpLocks noChangeShapeType="1"/>
          </p:cNvCxnSpPr>
          <p:nvPr/>
        </p:nvCxnSpPr>
        <p:spPr bwMode="auto">
          <a:xfrm>
            <a:off x="4038600" y="3732212"/>
            <a:ext cx="457200" cy="1588"/>
          </a:xfrm>
          <a:prstGeom prst="bentConnector3">
            <a:avLst>
              <a:gd name="adj1" fmla="val 50000"/>
            </a:avLst>
          </a:prstGeom>
          <a:noFill/>
          <a:ln w="19050">
            <a:solidFill>
              <a:schemeClr val="tx1"/>
            </a:solidFill>
            <a:miter lim="800000"/>
            <a:headEnd/>
            <a:tailEnd type="triangle"/>
          </a:ln>
          <a:effectLst/>
        </p:spPr>
      </p:cxnSp>
      <p:sp>
        <p:nvSpPr>
          <p:cNvPr id="29" name="Rettangolo 28"/>
          <p:cNvSpPr/>
          <p:nvPr/>
        </p:nvSpPr>
        <p:spPr>
          <a:xfrm>
            <a:off x="4572000" y="3429000"/>
            <a:ext cx="3810000" cy="1469120"/>
          </a:xfrm>
          <a:prstGeom prst="rect">
            <a:avLst/>
          </a:prstGeom>
        </p:spPr>
        <p:txBody>
          <a:bodyPr wrap="square">
            <a:spAutoFit/>
          </a:bodyPr>
          <a:lstStyle/>
          <a:p>
            <a:pPr algn="just"/>
            <a:r>
              <a:rPr sz="1600" dirty="0" smtClean="0">
                <a:solidFill>
                  <a:srgbClr val="000000"/>
                </a:solidFill>
                <a:latin typeface="Arial"/>
                <a:ea typeface="ヒラギノ角ゴ Pro W3" charset="-128"/>
                <a:cs typeface="Arial"/>
              </a:rPr>
              <a:t>L’appaltatore redige e consegna il PSS </a:t>
            </a:r>
            <a:r>
              <a:rPr sz="1600" b="1" dirty="0" smtClean="0">
                <a:solidFill>
                  <a:srgbClr val="000000"/>
                </a:solidFill>
                <a:latin typeface="Arial"/>
                <a:ea typeface="ヒラギノ角ゴ Pro W3" charset="-128"/>
                <a:cs typeface="Arial"/>
              </a:rPr>
              <a:t>entro 30 giorni dall’aggiudicazione dell’appalto</a:t>
            </a:r>
            <a:r>
              <a:rPr sz="1600" dirty="0" smtClean="0">
                <a:solidFill>
                  <a:srgbClr val="000000"/>
                </a:solidFill>
                <a:latin typeface="Arial"/>
                <a:ea typeface="ヒラギノ角ゴ Pro W3" charset="-128"/>
                <a:cs typeface="Arial"/>
              </a:rPr>
              <a:t>, e comunque prima della consegna dei lavori, quando il PSC non era già stato previsto in fase di affidamento dei lavori. </a:t>
            </a:r>
            <a:endParaRPr sz="1600" dirty="0" smtClean="0">
              <a:latin typeface="Arial"/>
              <a:cs typeface="Arial"/>
            </a:endParaRPr>
          </a:p>
        </p:txBody>
      </p:sp>
      <p:sp>
        <p:nvSpPr>
          <p:cNvPr id="30" name="Rettangolo 29"/>
          <p:cNvSpPr/>
          <p:nvPr/>
        </p:nvSpPr>
        <p:spPr>
          <a:xfrm>
            <a:off x="4572000" y="5084851"/>
            <a:ext cx="3810000" cy="1011149"/>
          </a:xfrm>
          <a:prstGeom prst="rect">
            <a:avLst/>
          </a:prstGeom>
        </p:spPr>
        <p:txBody>
          <a:bodyPr wrap="square">
            <a:spAutoFit/>
          </a:bodyPr>
          <a:lstStyle/>
          <a:p>
            <a:pPr algn="just"/>
            <a:r>
              <a:rPr lang="it-IT" sz="1600" dirty="0" smtClean="0">
                <a:solidFill>
                  <a:srgbClr val="000000"/>
                </a:solidFill>
                <a:latin typeface="Arial"/>
                <a:ea typeface="ヒラギノ角ゴ Pro W3" charset="-128"/>
                <a:cs typeface="Arial"/>
              </a:rPr>
              <a:t>È </a:t>
            </a:r>
            <a:r>
              <a:rPr sz="1600" dirty="0" smtClean="0">
                <a:solidFill>
                  <a:srgbClr val="000000"/>
                </a:solidFill>
                <a:latin typeface="Arial"/>
                <a:ea typeface="ヒラギノ角ゴ Pro W3" charset="-128"/>
                <a:cs typeface="Arial"/>
              </a:rPr>
              <a:t>redatto a cura dell’</a:t>
            </a:r>
            <a:r>
              <a:rPr sz="1600" b="1" dirty="0" smtClean="0">
                <a:solidFill>
                  <a:srgbClr val="000000"/>
                </a:solidFill>
                <a:latin typeface="Arial"/>
                <a:ea typeface="ヒラギノ角ゴ Pro W3" charset="-128"/>
                <a:cs typeface="Arial"/>
              </a:rPr>
              <a:t>appaltatore </a:t>
            </a:r>
            <a:r>
              <a:rPr sz="1600" dirty="0" smtClean="0">
                <a:solidFill>
                  <a:srgbClr val="000000"/>
                </a:solidFill>
                <a:latin typeface="Arial"/>
                <a:ea typeface="ヒラギノ角ゴ Pro W3" charset="-128"/>
                <a:cs typeface="Arial"/>
              </a:rPr>
              <a:t>o dal </a:t>
            </a:r>
            <a:r>
              <a:rPr sz="1600" b="1" dirty="0" smtClean="0">
                <a:solidFill>
                  <a:srgbClr val="000000"/>
                </a:solidFill>
                <a:latin typeface="Arial"/>
                <a:ea typeface="ヒラギノ角ゴ Pro W3" charset="-128"/>
                <a:cs typeface="Arial"/>
              </a:rPr>
              <a:t>concessionario </a:t>
            </a:r>
            <a:r>
              <a:rPr sz="1600" dirty="0" smtClean="0">
                <a:solidFill>
                  <a:srgbClr val="000000"/>
                </a:solidFill>
                <a:latin typeface="Arial"/>
                <a:ea typeface="ヒラギノ角ゴ Pro W3" charset="-128"/>
                <a:cs typeface="Arial"/>
              </a:rPr>
              <a:t>per ogni cantiere in cui si effettuano lavorazioni ricadenti nel Titolo IV del D.</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Lgs. 81/08. </a:t>
            </a:r>
            <a:endParaRPr lang="it-IT" sz="1600" dirty="0">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strips(upRigh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up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trips(upRigh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6" grpId="0" animBg="1"/>
      <p:bldP spid="27" grpId="0" animBg="1"/>
      <p:bldP spid="36" grpId="0"/>
      <p:bldP spid="24" grpId="0" animBg="1"/>
      <p:bldP spid="29" grpId="0"/>
      <p:bldP spid="30"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7" name="_s1033"/>
          <p:cNvSpPr>
            <a:spLocks noChangeArrowheads="1"/>
          </p:cNvSpPr>
          <p:nvPr/>
        </p:nvSpPr>
        <p:spPr bwMode="auto">
          <a:xfrm>
            <a:off x="3810000" y="899905"/>
            <a:ext cx="1752600" cy="547895"/>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 </a:t>
            </a:r>
            <a:r>
              <a:rPr lang="it-IT" sz="1200" dirty="0" smtClean="0">
                <a:solidFill>
                  <a:srgbClr val="000000"/>
                </a:solidFill>
              </a:rPr>
              <a:t>(Art. 100)</a:t>
            </a:r>
          </a:p>
          <a:p>
            <a:pPr algn="ctr">
              <a:spcAft>
                <a:spcPts val="0"/>
              </a:spcAft>
            </a:pPr>
            <a:r>
              <a:rPr lang="it-IT" sz="1200" dirty="0" smtClean="0">
                <a:solidFill>
                  <a:srgbClr val="000000"/>
                </a:solidFill>
              </a:rPr>
              <a:t>ALLEGATO XVI</a:t>
            </a:r>
          </a:p>
          <a:p>
            <a:pPr algn="ctr">
              <a:spcAft>
                <a:spcPts val="0"/>
              </a:spcAft>
            </a:pPr>
            <a:endParaRPr lang="it-IT" sz="1200" dirty="0" smtClean="0">
              <a:solidFill>
                <a:srgbClr val="000000"/>
              </a:solidFill>
            </a:endParaRPr>
          </a:p>
        </p:txBody>
      </p:sp>
      <p:sp>
        <p:nvSpPr>
          <p:cNvPr id="28" name="Text Box 34"/>
          <p:cNvSpPr txBox="1">
            <a:spLocks noChangeArrowheads="1"/>
          </p:cNvSpPr>
          <p:nvPr/>
        </p:nvSpPr>
        <p:spPr bwMode="auto">
          <a:xfrm>
            <a:off x="1143000" y="838201"/>
            <a:ext cx="31242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Il Fascicolo dell’Opera</a:t>
            </a:r>
          </a:p>
        </p:txBody>
      </p:sp>
      <p:sp>
        <p:nvSpPr>
          <p:cNvPr id="36" name="_s1033"/>
          <p:cNvSpPr>
            <a:spLocks noChangeArrowheads="1"/>
          </p:cNvSpPr>
          <p:nvPr/>
        </p:nvSpPr>
        <p:spPr bwMode="auto">
          <a:xfrm>
            <a:off x="1066800" y="2667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2133600"/>
            <a:ext cx="457200" cy="1588"/>
          </a:xfrm>
          <a:prstGeom prst="bentConnector3">
            <a:avLst>
              <a:gd name="adj1" fmla="val 50000"/>
            </a:avLst>
          </a:prstGeom>
          <a:noFill/>
          <a:ln w="19050">
            <a:solidFill>
              <a:schemeClr val="tx1"/>
            </a:solidFill>
            <a:miter lim="800000"/>
            <a:headEnd/>
            <a:tailEnd type="triangle"/>
          </a:ln>
          <a:effectLst/>
        </p:spPr>
      </p:cxnSp>
      <p:sp>
        <p:nvSpPr>
          <p:cNvPr id="39" name="_s1033"/>
          <p:cNvSpPr>
            <a:spLocks noChangeArrowheads="1"/>
          </p:cNvSpPr>
          <p:nvPr/>
        </p:nvSpPr>
        <p:spPr bwMode="auto">
          <a:xfrm>
            <a:off x="1066800" y="4191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40"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41" name="_s1033"/>
          <p:cNvSpPr>
            <a:spLocks noChangeArrowheads="1"/>
          </p:cNvSpPr>
          <p:nvPr/>
        </p:nvSpPr>
        <p:spPr bwMode="auto">
          <a:xfrm>
            <a:off x="4495800" y="1853082"/>
            <a:ext cx="3886200" cy="1118718"/>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dirty="0" smtClean="0">
                <a:solidFill>
                  <a:srgbClr val="000000"/>
                </a:solidFill>
                <a:latin typeface="Arial"/>
                <a:ea typeface="ヒラギノ角ゴ Pro W3" charset="-128"/>
                <a:cs typeface="Arial"/>
              </a:rPr>
              <a:t>È</a:t>
            </a:r>
            <a:r>
              <a:rPr lang="it-IT" sz="1600" dirty="0" smtClean="0">
                <a:solidFill>
                  <a:srgbClr val="000000"/>
                </a:solidFill>
                <a:latin typeface="Arial"/>
                <a:ea typeface="ヒラギノ角ゴ Pro W3" charset="-128"/>
                <a:cs typeface="Arial"/>
              </a:rPr>
              <a:t>  un documento che </a:t>
            </a:r>
            <a:r>
              <a:rPr sz="1600" dirty="0" smtClean="0">
                <a:solidFill>
                  <a:srgbClr val="000000"/>
                </a:solidFill>
                <a:latin typeface="Arial"/>
                <a:ea typeface="ヒラギノ角ゴ Pro W3" charset="-128"/>
                <a:cs typeface="Arial"/>
              </a:rPr>
              <a:t>comprende tutti gli atti e le informazioni utili per poter effettuare in sicurezza eventuali lavori successivi al completamento dell’opera</a:t>
            </a:r>
            <a:endParaRPr sz="1600" dirty="0" smtClean="0">
              <a:latin typeface="Arial"/>
              <a:cs typeface="Arial"/>
            </a:endParaRPr>
          </a:p>
          <a:p>
            <a:pPr algn="just"/>
            <a:endParaRPr lang="it-IT" sz="1600" dirty="0" smtClean="0">
              <a:solidFill>
                <a:srgbClr val="000000"/>
              </a:solidFill>
              <a:latin typeface="Arial"/>
              <a:ea typeface="ヒラギノ角ゴ Pro W3" charset="-128"/>
              <a:cs typeface="Arial"/>
            </a:endParaRPr>
          </a:p>
        </p:txBody>
      </p:sp>
      <p:sp>
        <p:nvSpPr>
          <p:cNvPr id="42" name="_s1033"/>
          <p:cNvSpPr>
            <a:spLocks noChangeArrowheads="1"/>
          </p:cNvSpPr>
          <p:nvPr/>
        </p:nvSpPr>
        <p:spPr bwMode="auto">
          <a:xfrm>
            <a:off x="1371600" y="5181600"/>
            <a:ext cx="6400800" cy="739493"/>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ctr"/>
            <a:r>
              <a:rPr sz="2000" b="1" i="1" cap="small" dirty="0" smtClean="0">
                <a:solidFill>
                  <a:srgbClr val="000000"/>
                </a:solidFill>
                <a:latin typeface="Arial"/>
                <a:ea typeface="ヒラギノ角ゴ Pro W3" charset="-128"/>
                <a:cs typeface="Arial"/>
              </a:rPr>
              <a:t>Il fascicolo non viene redatto</a:t>
            </a:r>
            <a:endParaRPr lang="it-IT" sz="2000" b="1" i="1" cap="small" dirty="0" smtClean="0">
              <a:solidFill>
                <a:srgbClr val="000000"/>
              </a:solidFill>
              <a:latin typeface="Arial"/>
              <a:ea typeface="ヒラギノ角ゴ Pro W3" charset="-128"/>
              <a:cs typeface="Arial"/>
            </a:endParaRPr>
          </a:p>
          <a:p>
            <a:pPr algn="ctr"/>
            <a:r>
              <a:rPr sz="2000" b="1" i="1" cap="small" dirty="0" smtClean="0">
                <a:solidFill>
                  <a:srgbClr val="000000"/>
                </a:solidFill>
                <a:latin typeface="Arial"/>
                <a:ea typeface="ヒラギノ角ゴ Pro W3" charset="-128"/>
                <a:cs typeface="Arial"/>
              </a:rPr>
              <a:t> nei casi di lavori di manutenzione ordinaria</a:t>
            </a:r>
            <a:endParaRPr lang="it-IT" sz="2000" b="1" i="1" u="sng" cap="small" dirty="0" smtClean="0">
              <a:solidFill>
                <a:srgbClr val="000000"/>
              </a:solidFill>
              <a:latin typeface="Arial"/>
              <a:cs typeface="Arial"/>
            </a:endParaRPr>
          </a:p>
        </p:txBody>
      </p:sp>
      <p:sp>
        <p:nvSpPr>
          <p:cNvPr id="43" name="_s1033"/>
          <p:cNvSpPr>
            <a:spLocks noChangeArrowheads="1"/>
          </p:cNvSpPr>
          <p:nvPr/>
        </p:nvSpPr>
        <p:spPr bwMode="auto">
          <a:xfrm>
            <a:off x="1066800" y="1927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upRigh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39" grpId="0" animBg="1"/>
      <p:bldP spid="40" grpId="0" animBg="1"/>
      <p:bldP spid="41" grpId="0"/>
      <p:bldP spid="42" grpId="0"/>
      <p:bldP spid="43"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7" name="_s1033"/>
          <p:cNvSpPr>
            <a:spLocks noChangeArrowheads="1"/>
          </p:cNvSpPr>
          <p:nvPr/>
        </p:nvSpPr>
        <p:spPr bwMode="auto">
          <a:xfrm>
            <a:off x="3810000" y="899905"/>
            <a:ext cx="1752600" cy="547895"/>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 </a:t>
            </a:r>
            <a:r>
              <a:rPr lang="it-IT" sz="1200" dirty="0" smtClean="0">
                <a:solidFill>
                  <a:srgbClr val="000000"/>
                </a:solidFill>
              </a:rPr>
              <a:t>(Art. 100)</a:t>
            </a:r>
          </a:p>
          <a:p>
            <a:pPr algn="ctr">
              <a:spcAft>
                <a:spcPts val="0"/>
              </a:spcAft>
            </a:pPr>
            <a:r>
              <a:rPr lang="it-IT" sz="1200" dirty="0" smtClean="0">
                <a:solidFill>
                  <a:srgbClr val="000000"/>
                </a:solidFill>
              </a:rPr>
              <a:t>ALLEGATO XVI</a:t>
            </a:r>
          </a:p>
          <a:p>
            <a:pPr algn="ctr">
              <a:spcAft>
                <a:spcPts val="0"/>
              </a:spcAft>
            </a:pPr>
            <a:endParaRPr lang="it-IT" sz="1200" dirty="0" smtClean="0">
              <a:solidFill>
                <a:srgbClr val="000000"/>
              </a:solidFill>
            </a:endParaRPr>
          </a:p>
        </p:txBody>
      </p:sp>
      <p:sp>
        <p:nvSpPr>
          <p:cNvPr id="28" name="Text Box 34"/>
          <p:cNvSpPr txBox="1">
            <a:spLocks noChangeArrowheads="1"/>
          </p:cNvSpPr>
          <p:nvPr/>
        </p:nvSpPr>
        <p:spPr bwMode="auto">
          <a:xfrm>
            <a:off x="1143000" y="838201"/>
            <a:ext cx="31242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Il Fascicolo dell’Opera</a:t>
            </a:r>
          </a:p>
        </p:txBody>
      </p:sp>
      <p:sp>
        <p:nvSpPr>
          <p:cNvPr id="36" name="_s1033"/>
          <p:cNvSpPr>
            <a:spLocks noChangeArrowheads="1"/>
          </p:cNvSpPr>
          <p:nvPr/>
        </p:nvSpPr>
        <p:spPr bwMode="auto">
          <a:xfrm>
            <a:off x="1066800" y="2667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2817812"/>
            <a:ext cx="457200" cy="1588"/>
          </a:xfrm>
          <a:prstGeom prst="bentConnector3">
            <a:avLst>
              <a:gd name="adj1" fmla="val 50000"/>
            </a:avLst>
          </a:prstGeom>
          <a:noFill/>
          <a:ln w="19050">
            <a:solidFill>
              <a:schemeClr val="tx1"/>
            </a:solidFill>
            <a:miter lim="800000"/>
            <a:headEnd/>
            <a:tailEnd type="triangle"/>
          </a:ln>
          <a:effectLst/>
        </p:spPr>
      </p:cxnSp>
      <p:sp>
        <p:nvSpPr>
          <p:cNvPr id="39" name="_s1033"/>
          <p:cNvSpPr>
            <a:spLocks noChangeArrowheads="1"/>
          </p:cNvSpPr>
          <p:nvPr/>
        </p:nvSpPr>
        <p:spPr bwMode="auto">
          <a:xfrm>
            <a:off x="1066800" y="4191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40"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42" name="_s1033"/>
          <p:cNvSpPr>
            <a:spLocks noChangeArrowheads="1"/>
          </p:cNvSpPr>
          <p:nvPr/>
        </p:nvSpPr>
        <p:spPr bwMode="auto">
          <a:xfrm>
            <a:off x="1371600" y="5181600"/>
            <a:ext cx="6400800" cy="739493"/>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ctr"/>
            <a:r>
              <a:rPr sz="2000" b="1" i="1" cap="small" dirty="0" smtClean="0">
                <a:solidFill>
                  <a:srgbClr val="000000"/>
                </a:solidFill>
                <a:latin typeface="Arial"/>
                <a:ea typeface="ヒラギノ角ゴ Pro W3" charset="-128"/>
                <a:cs typeface="Arial"/>
              </a:rPr>
              <a:t>Il fascicolo non viene redatto</a:t>
            </a:r>
            <a:endParaRPr lang="it-IT" sz="2000" b="1" i="1" cap="small" dirty="0" smtClean="0">
              <a:solidFill>
                <a:srgbClr val="000000"/>
              </a:solidFill>
              <a:latin typeface="Arial"/>
              <a:ea typeface="ヒラギノ角ゴ Pro W3" charset="-128"/>
              <a:cs typeface="Arial"/>
            </a:endParaRPr>
          </a:p>
          <a:p>
            <a:pPr algn="ctr"/>
            <a:r>
              <a:rPr sz="2000" b="1" i="1" cap="small" dirty="0" smtClean="0">
                <a:solidFill>
                  <a:srgbClr val="000000"/>
                </a:solidFill>
                <a:latin typeface="Arial"/>
                <a:ea typeface="ヒラギノ角ゴ Pro W3" charset="-128"/>
                <a:cs typeface="Arial"/>
              </a:rPr>
              <a:t> nei casi di lavori di manutenzione ordinaria</a:t>
            </a:r>
            <a:endParaRPr lang="it-IT" sz="2000" b="1" i="1" u="sng" cap="small" dirty="0" smtClean="0">
              <a:solidFill>
                <a:srgbClr val="000000"/>
              </a:solidFill>
              <a:latin typeface="Arial"/>
              <a:cs typeface="Arial"/>
            </a:endParaRPr>
          </a:p>
        </p:txBody>
      </p:sp>
      <p:sp>
        <p:nvSpPr>
          <p:cNvPr id="43" name="_s1033"/>
          <p:cNvSpPr>
            <a:spLocks noChangeArrowheads="1"/>
          </p:cNvSpPr>
          <p:nvPr/>
        </p:nvSpPr>
        <p:spPr bwMode="auto">
          <a:xfrm>
            <a:off x="1066800" y="1927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18" name="Rettangolo 17"/>
          <p:cNvSpPr/>
          <p:nvPr/>
        </p:nvSpPr>
        <p:spPr>
          <a:xfrm>
            <a:off x="4572000" y="2590800"/>
            <a:ext cx="3733800" cy="1151084"/>
          </a:xfrm>
          <a:prstGeom prst="rect">
            <a:avLst/>
          </a:prstGeom>
        </p:spPr>
        <p:txBody>
          <a:bodyPr wrap="square">
            <a:spAutoFit/>
          </a:bodyPr>
          <a:lstStyle/>
          <a:p>
            <a:pPr algn="just" eaLnBrk="0">
              <a:lnSpc>
                <a:spcPct val="100000"/>
              </a:lnSpc>
              <a:spcBef>
                <a:spcPct val="30000"/>
              </a:spcBef>
              <a:defRPr/>
            </a:pPr>
            <a:r>
              <a:rPr sz="1600" b="1" dirty="0" smtClean="0">
                <a:solidFill>
                  <a:srgbClr val="000000"/>
                </a:solidFill>
                <a:latin typeface="Arial"/>
                <a:ea typeface="ヒラギノ角ゴ Pro W3" charset="-128"/>
                <a:cs typeface="Arial"/>
              </a:rPr>
              <a:t>CSP </a:t>
            </a:r>
            <a:endParaRPr lang="it-IT" sz="1600" b="1" dirty="0" smtClean="0">
              <a:solidFill>
                <a:srgbClr val="000000"/>
              </a:solidFill>
              <a:latin typeface="Arial"/>
              <a:ea typeface="ヒラギノ角ゴ Pro W3" charset="-128"/>
              <a:cs typeface="Arial"/>
            </a:endParaRPr>
          </a:p>
          <a:p>
            <a:pPr algn="just" eaLnBrk="0">
              <a:lnSpc>
                <a:spcPct val="100000"/>
              </a:lnSpc>
              <a:spcBef>
                <a:spcPct val="30000"/>
              </a:spcBef>
              <a:defRPr/>
            </a:pPr>
            <a:r>
              <a:rPr sz="1600" dirty="0" smtClean="0">
                <a:solidFill>
                  <a:srgbClr val="000000"/>
                </a:solidFill>
                <a:latin typeface="Arial"/>
                <a:ea typeface="ヒラギノ角ゴ Pro W3" charset="-128"/>
                <a:cs typeface="Arial"/>
              </a:rPr>
              <a:t>predispone il fascicolo adattato alle caratteristiche dell’opera, come stabilisce l’art. 91 del T.U. </a:t>
            </a:r>
            <a:endParaRPr sz="1600" dirty="0" smtClean="0">
              <a:latin typeface="Arial"/>
              <a:cs typeface="Arial"/>
            </a:endParaRPr>
          </a:p>
          <a:p>
            <a:endParaRPr lang="it-IT"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7" name="_s1033"/>
          <p:cNvSpPr>
            <a:spLocks noChangeArrowheads="1"/>
          </p:cNvSpPr>
          <p:nvPr/>
        </p:nvSpPr>
        <p:spPr bwMode="auto">
          <a:xfrm>
            <a:off x="3810000" y="899905"/>
            <a:ext cx="1752600" cy="547895"/>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 </a:t>
            </a:r>
            <a:r>
              <a:rPr lang="it-IT" sz="1200" dirty="0" smtClean="0">
                <a:solidFill>
                  <a:srgbClr val="000000"/>
                </a:solidFill>
              </a:rPr>
              <a:t>(Art. 100)</a:t>
            </a:r>
          </a:p>
          <a:p>
            <a:pPr algn="ctr">
              <a:spcAft>
                <a:spcPts val="0"/>
              </a:spcAft>
            </a:pPr>
            <a:r>
              <a:rPr lang="it-IT" sz="1200" dirty="0" smtClean="0">
                <a:solidFill>
                  <a:srgbClr val="000000"/>
                </a:solidFill>
              </a:rPr>
              <a:t>ALLEGATO XVI</a:t>
            </a:r>
          </a:p>
          <a:p>
            <a:pPr algn="ctr">
              <a:spcAft>
                <a:spcPts val="0"/>
              </a:spcAft>
            </a:pPr>
            <a:endParaRPr lang="it-IT" sz="1200" dirty="0" smtClean="0">
              <a:solidFill>
                <a:srgbClr val="000000"/>
              </a:solidFill>
            </a:endParaRPr>
          </a:p>
        </p:txBody>
      </p:sp>
      <p:sp>
        <p:nvSpPr>
          <p:cNvPr id="28" name="Text Box 34"/>
          <p:cNvSpPr txBox="1">
            <a:spLocks noChangeArrowheads="1"/>
          </p:cNvSpPr>
          <p:nvPr/>
        </p:nvSpPr>
        <p:spPr bwMode="auto">
          <a:xfrm>
            <a:off x="1143000" y="838201"/>
            <a:ext cx="31242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Il Fascicolo dell’Opera</a:t>
            </a:r>
          </a:p>
        </p:txBody>
      </p:sp>
      <p:sp>
        <p:nvSpPr>
          <p:cNvPr id="36" name="_s1033"/>
          <p:cNvSpPr>
            <a:spLocks noChangeArrowheads="1"/>
          </p:cNvSpPr>
          <p:nvPr/>
        </p:nvSpPr>
        <p:spPr bwMode="auto">
          <a:xfrm>
            <a:off x="1066800" y="2667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3581400"/>
            <a:ext cx="457200" cy="1588"/>
          </a:xfrm>
          <a:prstGeom prst="bentConnector3">
            <a:avLst>
              <a:gd name="adj1" fmla="val 50000"/>
            </a:avLst>
          </a:prstGeom>
          <a:noFill/>
          <a:ln w="19050">
            <a:solidFill>
              <a:schemeClr val="tx1"/>
            </a:solidFill>
            <a:miter lim="800000"/>
            <a:headEnd/>
            <a:tailEnd type="triangle"/>
          </a:ln>
          <a:effectLst/>
        </p:spPr>
      </p:cxnSp>
      <p:sp>
        <p:nvSpPr>
          <p:cNvPr id="39" name="_s1033"/>
          <p:cNvSpPr>
            <a:spLocks noChangeArrowheads="1"/>
          </p:cNvSpPr>
          <p:nvPr/>
        </p:nvSpPr>
        <p:spPr bwMode="auto">
          <a:xfrm>
            <a:off x="1066800" y="4191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40"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42" name="_s1033"/>
          <p:cNvSpPr>
            <a:spLocks noChangeArrowheads="1"/>
          </p:cNvSpPr>
          <p:nvPr/>
        </p:nvSpPr>
        <p:spPr bwMode="auto">
          <a:xfrm>
            <a:off x="1371600" y="5181600"/>
            <a:ext cx="6400800" cy="739493"/>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ctr"/>
            <a:r>
              <a:rPr sz="2000" b="1" i="1" cap="small" dirty="0" smtClean="0">
                <a:solidFill>
                  <a:srgbClr val="000000"/>
                </a:solidFill>
                <a:latin typeface="Arial"/>
                <a:ea typeface="ヒラギノ角ゴ Pro W3" charset="-128"/>
                <a:cs typeface="Arial"/>
              </a:rPr>
              <a:t>Il fascicolo non viene redatto</a:t>
            </a:r>
            <a:endParaRPr lang="it-IT" sz="2000" b="1" i="1" cap="small" dirty="0" smtClean="0">
              <a:solidFill>
                <a:srgbClr val="000000"/>
              </a:solidFill>
              <a:latin typeface="Arial"/>
              <a:ea typeface="ヒラギノ角ゴ Pro W3" charset="-128"/>
              <a:cs typeface="Arial"/>
            </a:endParaRPr>
          </a:p>
          <a:p>
            <a:pPr algn="ctr"/>
            <a:r>
              <a:rPr sz="2000" b="1" i="1" cap="small" dirty="0" smtClean="0">
                <a:solidFill>
                  <a:srgbClr val="000000"/>
                </a:solidFill>
                <a:latin typeface="Arial"/>
                <a:ea typeface="ヒラギノ角ゴ Pro W3" charset="-128"/>
                <a:cs typeface="Arial"/>
              </a:rPr>
              <a:t> nei casi di lavori di manutenzione ordinaria</a:t>
            </a:r>
            <a:endParaRPr lang="it-IT" sz="2000" b="1" i="1" u="sng" cap="small" dirty="0" smtClean="0">
              <a:solidFill>
                <a:srgbClr val="000000"/>
              </a:solidFill>
              <a:latin typeface="Arial"/>
              <a:cs typeface="Arial"/>
            </a:endParaRPr>
          </a:p>
        </p:txBody>
      </p:sp>
      <p:sp>
        <p:nvSpPr>
          <p:cNvPr id="43" name="_s1033"/>
          <p:cNvSpPr>
            <a:spLocks noChangeArrowheads="1"/>
          </p:cNvSpPr>
          <p:nvPr/>
        </p:nvSpPr>
        <p:spPr bwMode="auto">
          <a:xfrm>
            <a:off x="1066800" y="1927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17" name="Rettangolo 16"/>
          <p:cNvSpPr/>
          <p:nvPr/>
        </p:nvSpPr>
        <p:spPr>
          <a:xfrm>
            <a:off x="4572000" y="3180237"/>
            <a:ext cx="4114800" cy="782163"/>
          </a:xfrm>
          <a:prstGeom prst="rect">
            <a:avLst/>
          </a:prstGeom>
        </p:spPr>
        <p:txBody>
          <a:bodyPr wrap="square">
            <a:spAutoFit/>
          </a:bodyPr>
          <a:lstStyle/>
          <a:p>
            <a:pPr algn="just"/>
            <a:r>
              <a:rPr sz="1600" dirty="0" smtClean="0">
                <a:solidFill>
                  <a:srgbClr val="000000"/>
                </a:solidFill>
                <a:latin typeface="Arial"/>
                <a:ea typeface="ヒラギノ角ゴ Pro W3" charset="-128"/>
                <a:cs typeface="Arial"/>
              </a:rPr>
              <a:t>Il fascicolo tecnico dell’opera viene elaborato contestualmente alla redazione del </a:t>
            </a:r>
            <a:r>
              <a:rPr lang="it-IT" sz="1600" dirty="0" smtClean="0">
                <a:solidFill>
                  <a:srgbClr val="000000"/>
                </a:solidFill>
                <a:latin typeface="Arial"/>
                <a:ea typeface="ヒラギノ角ゴ Pro W3" charset="-128"/>
                <a:cs typeface="Arial"/>
              </a:rPr>
              <a:t>PSC</a:t>
            </a:r>
          </a:p>
          <a:p>
            <a:pPr algn="just"/>
            <a:endParaRPr lang="it-IT" sz="1600" dirty="0">
              <a:latin typeface="Arial"/>
              <a:cs typeface="Aria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7" name="_s1033"/>
          <p:cNvSpPr>
            <a:spLocks noChangeArrowheads="1"/>
          </p:cNvSpPr>
          <p:nvPr/>
        </p:nvSpPr>
        <p:spPr bwMode="auto">
          <a:xfrm>
            <a:off x="3810000" y="899905"/>
            <a:ext cx="1752600" cy="547895"/>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00"/>
                </a:solidFill>
              </a:rPr>
              <a:t> </a:t>
            </a:r>
            <a:r>
              <a:rPr lang="it-IT" sz="1200" dirty="0" smtClean="0">
                <a:solidFill>
                  <a:srgbClr val="000000"/>
                </a:solidFill>
              </a:rPr>
              <a:t>(Art. 100)</a:t>
            </a:r>
          </a:p>
          <a:p>
            <a:pPr algn="ctr">
              <a:spcAft>
                <a:spcPts val="0"/>
              </a:spcAft>
            </a:pPr>
            <a:r>
              <a:rPr lang="it-IT" sz="1200" dirty="0" smtClean="0">
                <a:solidFill>
                  <a:srgbClr val="000000"/>
                </a:solidFill>
              </a:rPr>
              <a:t>ALLEGATO XVI</a:t>
            </a:r>
          </a:p>
          <a:p>
            <a:pPr algn="ctr">
              <a:spcAft>
                <a:spcPts val="0"/>
              </a:spcAft>
            </a:pPr>
            <a:endParaRPr lang="it-IT" sz="1200" dirty="0" smtClean="0">
              <a:solidFill>
                <a:srgbClr val="000000"/>
              </a:solidFill>
            </a:endParaRPr>
          </a:p>
        </p:txBody>
      </p:sp>
      <p:sp>
        <p:nvSpPr>
          <p:cNvPr id="28" name="Text Box 34"/>
          <p:cNvSpPr txBox="1">
            <a:spLocks noChangeArrowheads="1"/>
          </p:cNvSpPr>
          <p:nvPr/>
        </p:nvSpPr>
        <p:spPr bwMode="auto">
          <a:xfrm>
            <a:off x="1143000" y="838201"/>
            <a:ext cx="31242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Il Fascicolo dell’Opera</a:t>
            </a:r>
          </a:p>
        </p:txBody>
      </p:sp>
      <p:sp>
        <p:nvSpPr>
          <p:cNvPr id="36" name="_s1033"/>
          <p:cNvSpPr>
            <a:spLocks noChangeArrowheads="1"/>
          </p:cNvSpPr>
          <p:nvPr/>
        </p:nvSpPr>
        <p:spPr bwMode="auto">
          <a:xfrm>
            <a:off x="1066800" y="2667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predispone</a:t>
            </a:r>
            <a:endParaRPr lang="it-IT" sz="1600" dirty="0">
              <a:solidFill>
                <a:srgbClr val="800000"/>
              </a:solidFill>
            </a:endParaRPr>
          </a:p>
        </p:txBody>
      </p:sp>
      <p:cxnSp>
        <p:nvCxnSpPr>
          <p:cNvPr id="37" name="AutoShape 49"/>
          <p:cNvCxnSpPr>
            <a:cxnSpLocks noChangeShapeType="1"/>
          </p:cNvCxnSpPr>
          <p:nvPr/>
        </p:nvCxnSpPr>
        <p:spPr bwMode="auto">
          <a:xfrm>
            <a:off x="4038600" y="4341812"/>
            <a:ext cx="457200" cy="1588"/>
          </a:xfrm>
          <a:prstGeom prst="bentConnector3">
            <a:avLst>
              <a:gd name="adj1" fmla="val 50000"/>
            </a:avLst>
          </a:prstGeom>
          <a:noFill/>
          <a:ln w="19050">
            <a:solidFill>
              <a:schemeClr val="tx1"/>
            </a:solidFill>
            <a:miter lim="800000"/>
            <a:headEnd/>
            <a:tailEnd type="triangle"/>
          </a:ln>
          <a:effectLst/>
        </p:spPr>
      </p:cxnSp>
      <p:sp>
        <p:nvSpPr>
          <p:cNvPr id="39" name="_s1033"/>
          <p:cNvSpPr>
            <a:spLocks noChangeArrowheads="1"/>
          </p:cNvSpPr>
          <p:nvPr/>
        </p:nvSpPr>
        <p:spPr bwMode="auto">
          <a:xfrm>
            <a:off x="1066800" y="4191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Chi lo aggiorna</a:t>
            </a:r>
          </a:p>
        </p:txBody>
      </p:sp>
      <p:sp>
        <p:nvSpPr>
          <p:cNvPr id="40"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Quando si predispone</a:t>
            </a:r>
          </a:p>
        </p:txBody>
      </p:sp>
      <p:sp>
        <p:nvSpPr>
          <p:cNvPr id="42" name="_s1033"/>
          <p:cNvSpPr>
            <a:spLocks noChangeArrowheads="1"/>
          </p:cNvSpPr>
          <p:nvPr/>
        </p:nvSpPr>
        <p:spPr bwMode="auto">
          <a:xfrm>
            <a:off x="1371600" y="5181600"/>
            <a:ext cx="6400800" cy="739493"/>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ctr"/>
            <a:r>
              <a:rPr sz="2000" b="1" i="1" cap="small" dirty="0" smtClean="0">
                <a:solidFill>
                  <a:srgbClr val="000000"/>
                </a:solidFill>
                <a:latin typeface="Arial"/>
                <a:ea typeface="ヒラギノ角ゴ Pro W3" charset="-128"/>
                <a:cs typeface="Arial"/>
              </a:rPr>
              <a:t>Il fascicolo non viene redatto</a:t>
            </a:r>
            <a:endParaRPr lang="it-IT" sz="2000" b="1" i="1" cap="small" dirty="0" smtClean="0">
              <a:solidFill>
                <a:srgbClr val="000000"/>
              </a:solidFill>
              <a:latin typeface="Arial"/>
              <a:ea typeface="ヒラギノ角ゴ Pro W3" charset="-128"/>
              <a:cs typeface="Arial"/>
            </a:endParaRPr>
          </a:p>
          <a:p>
            <a:pPr algn="ctr"/>
            <a:r>
              <a:rPr sz="2000" b="1" i="1" cap="small" dirty="0" smtClean="0">
                <a:solidFill>
                  <a:srgbClr val="000000"/>
                </a:solidFill>
                <a:latin typeface="Arial"/>
                <a:ea typeface="ヒラギノ角ゴ Pro W3" charset="-128"/>
                <a:cs typeface="Arial"/>
              </a:rPr>
              <a:t> nei casi di lavori di manutenzione ordinaria</a:t>
            </a:r>
            <a:endParaRPr lang="it-IT" sz="2000" b="1" i="1" u="sng" cap="small" dirty="0" smtClean="0">
              <a:solidFill>
                <a:srgbClr val="000000"/>
              </a:solidFill>
              <a:latin typeface="Arial"/>
              <a:cs typeface="Arial"/>
            </a:endParaRPr>
          </a:p>
        </p:txBody>
      </p:sp>
      <p:sp>
        <p:nvSpPr>
          <p:cNvPr id="43" name="_s1033"/>
          <p:cNvSpPr>
            <a:spLocks noChangeArrowheads="1"/>
          </p:cNvSpPr>
          <p:nvPr/>
        </p:nvSpPr>
        <p:spPr bwMode="auto">
          <a:xfrm>
            <a:off x="1066800" y="1927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Che cos’è</a:t>
            </a:r>
          </a:p>
        </p:txBody>
      </p:sp>
      <p:sp>
        <p:nvSpPr>
          <p:cNvPr id="17" name="Rettangolo 16"/>
          <p:cNvSpPr/>
          <p:nvPr/>
        </p:nvSpPr>
        <p:spPr>
          <a:xfrm>
            <a:off x="4572000" y="1981200"/>
            <a:ext cx="4114800" cy="2614049"/>
          </a:xfrm>
          <a:prstGeom prst="rect">
            <a:avLst/>
          </a:prstGeom>
        </p:spPr>
        <p:txBody>
          <a:bodyPr wrap="square">
            <a:spAutoFit/>
          </a:bodyPr>
          <a:lstStyle/>
          <a:p>
            <a:pPr algn="just"/>
            <a:r>
              <a:rPr sz="1600" dirty="0" smtClean="0">
                <a:solidFill>
                  <a:srgbClr val="000000"/>
                </a:solidFill>
                <a:latin typeface="Arial"/>
                <a:ea typeface="ヒラギノ角ゴ Pro W3" charset="-128"/>
                <a:cs typeface="Arial"/>
              </a:rPr>
              <a:t>Il fascicolo deve essere aggiornato in corso di costruzione (a cura del CSE) e durante la vita d’esercizio dell’opera, in base alle eventuali modifiche alla stessa (a cura del committente/gestore). </a:t>
            </a:r>
            <a:endParaRPr sz="1600" dirty="0" smtClean="0">
              <a:latin typeface="Arial"/>
              <a:cs typeface="Arial"/>
            </a:endParaRPr>
          </a:p>
          <a:p>
            <a:pPr algn="just"/>
            <a:r>
              <a:rPr sz="1600" dirty="0" smtClean="0">
                <a:solidFill>
                  <a:srgbClr val="000000"/>
                </a:solidFill>
                <a:latin typeface="Arial"/>
                <a:ea typeface="ヒラギノ角ゴ Pro W3" charset="-128"/>
                <a:cs typeface="Arial"/>
              </a:rPr>
              <a:t>Per interventi su opere esistenti già dotate di fascicolo e che richiedono la designazione dei coordinatori, l’aggiornamento del fascicolo è predisposto a cura del CSP. Il fascicolo accompagnerà l’opera per tutta la durata della sua vita. </a:t>
            </a:r>
            <a:endParaRPr sz="1600" dirty="0" smtClean="0">
              <a:latin typeface="Arial"/>
              <a:cs typeface="Arial"/>
            </a:endParaRPr>
          </a:p>
          <a:p>
            <a:endParaRPr lang="it-IT"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19" name="_s1033"/>
          <p:cNvSpPr>
            <a:spLocks noChangeArrowheads="1"/>
          </p:cNvSpPr>
          <p:nvPr/>
        </p:nvSpPr>
        <p:spPr bwMode="auto">
          <a:xfrm>
            <a:off x="4038600" y="914400"/>
            <a:ext cx="39624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sz="1600" b="1" dirty="0" smtClean="0">
                <a:solidFill>
                  <a:srgbClr val="000000"/>
                </a:solidFill>
                <a:latin typeface="Arial"/>
                <a:ea typeface="ヒラギノ角ゴ Pro W3" charset="-128"/>
                <a:cs typeface="Arial"/>
              </a:rPr>
              <a:t>Contenuti minimi</a:t>
            </a:r>
            <a:endParaRPr lang="it-IT" sz="1200" dirty="0" smtClean="0">
              <a:solidFill>
                <a:srgbClr val="000000"/>
              </a:solidFill>
            </a:endParaRPr>
          </a:p>
        </p:txBody>
      </p:sp>
      <p:sp>
        <p:nvSpPr>
          <p:cNvPr id="28" name="Text Box 34"/>
          <p:cNvSpPr txBox="1">
            <a:spLocks noChangeArrowheads="1"/>
          </p:cNvSpPr>
          <p:nvPr/>
        </p:nvSpPr>
        <p:spPr bwMode="auto">
          <a:xfrm>
            <a:off x="1143000" y="838201"/>
            <a:ext cx="31242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Il Fascicolo dell’Opera</a:t>
            </a:r>
          </a:p>
        </p:txBody>
      </p:sp>
      <p:sp>
        <p:nvSpPr>
          <p:cNvPr id="32" name="Rettangolo 31"/>
          <p:cNvSpPr/>
          <p:nvPr/>
        </p:nvSpPr>
        <p:spPr>
          <a:xfrm>
            <a:off x="4114800" y="1752600"/>
            <a:ext cx="4038600" cy="553177"/>
          </a:xfrm>
          <a:prstGeom prst="rect">
            <a:avLst/>
          </a:prstGeom>
        </p:spPr>
        <p:txBody>
          <a:bodyPr wrap="square">
            <a:spAutoFit/>
          </a:bodyPr>
          <a:lstStyle/>
          <a:p>
            <a:pPr algn="just"/>
            <a:r>
              <a:rPr lang="it-IT" sz="1600" dirty="0" smtClean="0">
                <a:solidFill>
                  <a:srgbClr val="000000"/>
                </a:solidFill>
                <a:latin typeface="Arial"/>
                <a:ea typeface="ヒラギノ角ゴ Pro W3" charset="-128"/>
                <a:cs typeface="Arial"/>
              </a:rPr>
              <a:t>D</a:t>
            </a:r>
            <a:r>
              <a:rPr sz="1600" dirty="0" smtClean="0">
                <a:solidFill>
                  <a:srgbClr val="000000"/>
                </a:solidFill>
                <a:latin typeface="Arial"/>
                <a:ea typeface="ヒラギノ角ゴ Pro W3" charset="-128"/>
                <a:cs typeface="Arial"/>
              </a:rPr>
              <a:t>escrizione sintetica dell’opera e indicazione dei soggetti coinvolti </a:t>
            </a:r>
            <a:endParaRPr lang="it-IT" sz="1600" dirty="0">
              <a:latin typeface="Arial"/>
              <a:cs typeface="Arial"/>
            </a:endParaRPr>
          </a:p>
        </p:txBody>
      </p:sp>
      <p:sp>
        <p:nvSpPr>
          <p:cNvPr id="35" name="Rettangolo 34"/>
          <p:cNvSpPr/>
          <p:nvPr/>
        </p:nvSpPr>
        <p:spPr>
          <a:xfrm>
            <a:off x="4191000" y="2950480"/>
            <a:ext cx="4038600" cy="1698106"/>
          </a:xfrm>
          <a:prstGeom prst="rect">
            <a:avLst/>
          </a:prstGeom>
        </p:spPr>
        <p:txBody>
          <a:bodyPr wrap="square">
            <a:spAutoFit/>
          </a:bodyPr>
          <a:lstStyle/>
          <a:p>
            <a:pPr algn="just"/>
            <a:r>
              <a:rPr lang="it-IT" sz="1600" dirty="0" smtClean="0">
                <a:solidFill>
                  <a:srgbClr val="000000"/>
                </a:solidFill>
                <a:latin typeface="Arial"/>
                <a:ea typeface="ヒラギノ角ゴ Pro W3" charset="-128"/>
                <a:cs typeface="Arial"/>
              </a:rPr>
              <a:t>I</a:t>
            </a:r>
            <a:r>
              <a:rPr sz="1600" dirty="0" smtClean="0">
                <a:solidFill>
                  <a:srgbClr val="000000"/>
                </a:solidFill>
                <a:latin typeface="Arial"/>
                <a:ea typeface="ヒラギノ角ゴ Pro W3" charset="-128"/>
                <a:cs typeface="Arial"/>
              </a:rPr>
              <a:t>ndividuazione dei rischi, delle misure preventive e protettive </a:t>
            </a:r>
            <a:r>
              <a:rPr sz="1600" b="1" i="1" dirty="0" smtClean="0">
                <a:solidFill>
                  <a:srgbClr val="000000"/>
                </a:solidFill>
                <a:latin typeface="Arial"/>
                <a:ea typeface="ヒラギノ角ゴ Pro W3" charset="-128"/>
                <a:cs typeface="Arial"/>
              </a:rPr>
              <a:t>in dotazione dell’opera</a:t>
            </a:r>
            <a:r>
              <a:rPr sz="1600" dirty="0" smtClean="0">
                <a:solidFill>
                  <a:srgbClr val="000000"/>
                </a:solidFill>
                <a:latin typeface="Arial"/>
                <a:ea typeface="ヒラギノ角ゴ Pro W3" charset="-128"/>
                <a:cs typeface="Arial"/>
              </a:rPr>
              <a:t> e di quelle </a:t>
            </a:r>
            <a:r>
              <a:rPr sz="1600" b="1" i="1" dirty="0" smtClean="0">
                <a:solidFill>
                  <a:srgbClr val="000000"/>
                </a:solidFill>
                <a:latin typeface="Arial"/>
                <a:ea typeface="ヒラギノ角ゴ Pro W3" charset="-128"/>
                <a:cs typeface="Arial"/>
              </a:rPr>
              <a:t>ausiliarie</a:t>
            </a:r>
            <a:r>
              <a:rPr sz="1600" dirty="0" smtClean="0">
                <a:solidFill>
                  <a:srgbClr val="000000"/>
                </a:solidFill>
                <a:latin typeface="Arial"/>
                <a:ea typeface="ヒラギノ角ゴ Pro W3" charset="-128"/>
                <a:cs typeface="Arial"/>
              </a:rPr>
              <a:t>, per gli interventi successivi prevedibili sull’opera, quali le manutenzioni ordinarie e straordinarie, nonché per gli altri interventi successivi già previsti o programmati</a:t>
            </a:r>
            <a:endParaRPr lang="it-IT" sz="1600" dirty="0">
              <a:latin typeface="Arial"/>
              <a:cs typeface="Arial"/>
            </a:endParaRPr>
          </a:p>
        </p:txBody>
      </p:sp>
      <p:sp>
        <p:nvSpPr>
          <p:cNvPr id="44" name="Smile 43">
            <a:hlinkClick r:id="rId3" action="ppaction://hlinkfile"/>
          </p:cNvPr>
          <p:cNvSpPr/>
          <p:nvPr/>
        </p:nvSpPr>
        <p:spPr bwMode="auto">
          <a:xfrm>
            <a:off x="7696200" y="4411133"/>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endParaRPr lang="it-IT" dirty="0"/>
          </a:p>
        </p:txBody>
      </p:sp>
      <p:sp>
        <p:nvSpPr>
          <p:cNvPr id="45" name="Rettangolo 44"/>
          <p:cNvSpPr/>
          <p:nvPr/>
        </p:nvSpPr>
        <p:spPr>
          <a:xfrm>
            <a:off x="4267200" y="5238023"/>
            <a:ext cx="3886200" cy="553177"/>
          </a:xfrm>
          <a:prstGeom prst="rect">
            <a:avLst/>
          </a:prstGeom>
        </p:spPr>
        <p:txBody>
          <a:bodyPr wrap="square">
            <a:spAutoFit/>
          </a:bodyPr>
          <a:lstStyle/>
          <a:p>
            <a:pPr algn="just"/>
            <a:r>
              <a:rPr lang="it-IT" sz="1600" dirty="0" smtClean="0">
                <a:solidFill>
                  <a:srgbClr val="000000"/>
                </a:solidFill>
                <a:latin typeface="Arial"/>
                <a:ea typeface="ヒラギノ角ゴ Pro W3" charset="-128"/>
                <a:cs typeface="Arial"/>
              </a:rPr>
              <a:t>R</a:t>
            </a:r>
            <a:r>
              <a:rPr sz="1600" dirty="0" smtClean="0">
                <a:solidFill>
                  <a:srgbClr val="000000"/>
                </a:solidFill>
                <a:latin typeface="Arial"/>
                <a:ea typeface="ヒラギノ角ゴ Pro W3" charset="-128"/>
                <a:cs typeface="Arial"/>
              </a:rPr>
              <a:t>iferimenti alla documentazione di supporto esistente </a:t>
            </a:r>
            <a:endParaRPr lang="it-IT" sz="1600" dirty="0">
              <a:latin typeface="Arial"/>
              <a:cs typeface="Arial"/>
            </a:endParaRPr>
          </a:p>
        </p:txBody>
      </p:sp>
      <p:cxnSp>
        <p:nvCxnSpPr>
          <p:cNvPr id="46" name="AutoShape 49"/>
          <p:cNvCxnSpPr>
            <a:cxnSpLocks noChangeShapeType="1"/>
          </p:cNvCxnSpPr>
          <p:nvPr/>
        </p:nvCxnSpPr>
        <p:spPr bwMode="auto">
          <a:xfrm flipV="1">
            <a:off x="2971800" y="1981200"/>
            <a:ext cx="1143000" cy="457200"/>
          </a:xfrm>
          <a:prstGeom prst="bentConnector3">
            <a:avLst>
              <a:gd name="adj1" fmla="val 50000"/>
            </a:avLst>
          </a:prstGeom>
          <a:noFill/>
          <a:ln w="19050" cap="flat">
            <a:solidFill>
              <a:schemeClr val="tx1"/>
            </a:solidFill>
            <a:miter lim="800000"/>
            <a:headEnd/>
            <a:tailEnd type="triangle"/>
          </a:ln>
          <a:effectLst/>
        </p:spPr>
      </p:cxnSp>
      <p:cxnSp>
        <p:nvCxnSpPr>
          <p:cNvPr id="47" name="AutoShape 49"/>
          <p:cNvCxnSpPr>
            <a:cxnSpLocks noChangeShapeType="1"/>
          </p:cNvCxnSpPr>
          <p:nvPr/>
        </p:nvCxnSpPr>
        <p:spPr bwMode="auto">
          <a:xfrm>
            <a:off x="2743200" y="4800600"/>
            <a:ext cx="1447800" cy="685800"/>
          </a:xfrm>
          <a:prstGeom prst="bentConnector3">
            <a:avLst>
              <a:gd name="adj1" fmla="val 50000"/>
            </a:avLst>
          </a:prstGeom>
          <a:noFill/>
          <a:ln w="19050" cap="flat">
            <a:solidFill>
              <a:schemeClr val="tx1"/>
            </a:solidFill>
            <a:miter lim="800000"/>
            <a:headEnd/>
            <a:tailEnd type="triangle"/>
          </a:ln>
          <a:effectLst/>
        </p:spPr>
      </p:cxnSp>
      <p:cxnSp>
        <p:nvCxnSpPr>
          <p:cNvPr id="56" name="AutoShape 49"/>
          <p:cNvCxnSpPr>
            <a:cxnSpLocks noChangeShapeType="1"/>
          </p:cNvCxnSpPr>
          <p:nvPr/>
        </p:nvCxnSpPr>
        <p:spPr bwMode="auto">
          <a:xfrm>
            <a:off x="2743200" y="3657600"/>
            <a:ext cx="1371600" cy="1588"/>
          </a:xfrm>
          <a:prstGeom prst="bentConnector3">
            <a:avLst>
              <a:gd name="adj1" fmla="val 50000"/>
            </a:avLst>
          </a:prstGeom>
          <a:noFill/>
          <a:ln w="19050" cap="flat">
            <a:solidFill>
              <a:schemeClr val="tx1"/>
            </a:solidFill>
            <a:miter lim="800000"/>
            <a:headEnd/>
            <a:tailEnd type="triangle"/>
          </a:ln>
          <a:effectLst/>
        </p:spPr>
      </p:cxnSp>
      <p:sp>
        <p:nvSpPr>
          <p:cNvPr id="25" name="_s1033"/>
          <p:cNvSpPr>
            <a:spLocks noChangeArrowheads="1"/>
          </p:cNvSpPr>
          <p:nvPr/>
        </p:nvSpPr>
        <p:spPr bwMode="auto">
          <a:xfrm>
            <a:off x="1151524" y="2286000"/>
            <a:ext cx="21250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CAPITOLO I </a:t>
            </a:r>
            <a:endParaRPr lang="it-IT" sz="1600" dirty="0">
              <a:solidFill>
                <a:srgbClr val="800000"/>
              </a:solidFill>
            </a:endParaRPr>
          </a:p>
        </p:txBody>
      </p:sp>
      <p:sp>
        <p:nvSpPr>
          <p:cNvPr id="26" name="_s1033"/>
          <p:cNvSpPr>
            <a:spLocks noChangeArrowheads="1"/>
          </p:cNvSpPr>
          <p:nvPr/>
        </p:nvSpPr>
        <p:spPr bwMode="auto">
          <a:xfrm>
            <a:off x="1143000" y="3451320"/>
            <a:ext cx="21250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CAPITOLO II</a:t>
            </a:r>
            <a:endParaRPr lang="it-IT" sz="1600" dirty="0">
              <a:solidFill>
                <a:srgbClr val="800000"/>
              </a:solidFill>
            </a:endParaRPr>
          </a:p>
        </p:txBody>
      </p:sp>
      <p:sp>
        <p:nvSpPr>
          <p:cNvPr id="29" name="_s1033"/>
          <p:cNvSpPr>
            <a:spLocks noChangeArrowheads="1"/>
          </p:cNvSpPr>
          <p:nvPr/>
        </p:nvSpPr>
        <p:spPr bwMode="auto">
          <a:xfrm>
            <a:off x="1143000" y="4594320"/>
            <a:ext cx="21250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CAPITOLO III</a:t>
            </a:r>
            <a:endParaRPr lang="it-IT" sz="1600" dirty="0">
              <a:solidFill>
                <a:srgbClr val="8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strips(upRigh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0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strips(upRigh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8" presetClass="entr" presetSubtype="3"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strips(upRight)">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p:bldP spid="35" grpId="0"/>
      <p:bldP spid="44" grpId="0" animBg="1"/>
      <p:bldP spid="45" grpId="0"/>
      <p:bldP spid="25" grpId="0" animBg="1"/>
      <p:bldP spid="26" grpId="0" animBg="1"/>
      <p:bldP spid="29"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48" name="_s1033"/>
          <p:cNvSpPr>
            <a:spLocks noChangeArrowheads="1"/>
          </p:cNvSpPr>
          <p:nvPr/>
        </p:nvSpPr>
        <p:spPr bwMode="auto">
          <a:xfrm>
            <a:off x="3581400" y="12954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Fa applicare il PSC</a:t>
            </a:r>
          </a:p>
        </p:txBody>
      </p:sp>
      <p:sp>
        <p:nvSpPr>
          <p:cNvPr id="61" name="_s1033"/>
          <p:cNvSpPr>
            <a:spLocks noChangeArrowheads="1"/>
          </p:cNvSpPr>
          <p:nvPr/>
        </p:nvSpPr>
        <p:spPr bwMode="auto">
          <a:xfrm>
            <a:off x="3581400" y="1676400"/>
            <a:ext cx="49530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Adegua il PSC in relazione all’evoluzione dei lavori</a:t>
            </a:r>
          </a:p>
        </p:txBody>
      </p:sp>
      <p:sp>
        <p:nvSpPr>
          <p:cNvPr id="62" name="_s1033"/>
          <p:cNvSpPr>
            <a:spLocks noChangeArrowheads="1"/>
          </p:cNvSpPr>
          <p:nvPr/>
        </p:nvSpPr>
        <p:spPr bwMode="auto">
          <a:xfrm>
            <a:off x="3581400" y="2057400"/>
            <a:ext cx="49530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Verifica l’identità del POS come documento di dettaglio del PSC</a:t>
            </a:r>
            <a:endParaRPr lang="it-IT" sz="1600" dirty="0">
              <a:solidFill>
                <a:srgbClr val="800000"/>
              </a:solidFill>
            </a:endParaRPr>
          </a:p>
        </p:txBody>
      </p:sp>
      <p:sp>
        <p:nvSpPr>
          <p:cNvPr id="66" name="_s1033"/>
          <p:cNvSpPr>
            <a:spLocks noChangeArrowheads="1"/>
          </p:cNvSpPr>
          <p:nvPr/>
        </p:nvSpPr>
        <p:spPr bwMode="auto">
          <a:xfrm>
            <a:off x="3581400" y="3986682"/>
            <a:ext cx="4953000" cy="865372"/>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Propone al committente varie azioni, tra cui la sospensione dei lavori, in caso di gravi inosservanze</a:t>
            </a:r>
          </a:p>
        </p:txBody>
      </p:sp>
      <p:sp>
        <p:nvSpPr>
          <p:cNvPr id="67" name="_s1033"/>
          <p:cNvSpPr>
            <a:spLocks noChangeArrowheads="1"/>
          </p:cNvSpPr>
          <p:nvPr/>
        </p:nvSpPr>
        <p:spPr bwMode="auto">
          <a:xfrm>
            <a:off x="3581400" y="3352800"/>
            <a:ext cx="49530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Assicura il coordinamento tra i rappresentanti della sicurezza</a:t>
            </a:r>
          </a:p>
        </p:txBody>
      </p:sp>
      <p:sp>
        <p:nvSpPr>
          <p:cNvPr id="68" name="_s1033"/>
          <p:cNvSpPr>
            <a:spLocks noChangeArrowheads="1"/>
          </p:cNvSpPr>
          <p:nvPr/>
        </p:nvSpPr>
        <p:spPr bwMode="auto">
          <a:xfrm>
            <a:off x="3581400" y="2716028"/>
            <a:ext cx="49530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Organizza il coordinamento e l’informazione tra le imprese presenti in cantiere</a:t>
            </a:r>
          </a:p>
        </p:txBody>
      </p:sp>
      <p:sp>
        <p:nvSpPr>
          <p:cNvPr id="29" name="Text Box 34"/>
          <p:cNvSpPr txBox="1">
            <a:spLocks noChangeArrowheads="1"/>
          </p:cNvSpPr>
          <p:nvPr/>
        </p:nvSpPr>
        <p:spPr bwMode="auto">
          <a:xfrm>
            <a:off x="1066800" y="838201"/>
            <a:ext cx="1371600"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CSE </a:t>
            </a:r>
            <a:r>
              <a:rPr lang="it-IT" sz="1200" dirty="0" smtClean="0"/>
              <a:t>(art. 92)</a:t>
            </a:r>
          </a:p>
        </p:txBody>
      </p:sp>
      <p:cxnSp>
        <p:nvCxnSpPr>
          <p:cNvPr id="32" name="AutoShape 49"/>
          <p:cNvCxnSpPr>
            <a:cxnSpLocks noChangeShapeType="1"/>
          </p:cNvCxnSpPr>
          <p:nvPr/>
        </p:nvCxnSpPr>
        <p:spPr bwMode="auto">
          <a:xfrm>
            <a:off x="2590800" y="1066800"/>
            <a:ext cx="838200" cy="1588"/>
          </a:xfrm>
          <a:prstGeom prst="bentConnector3">
            <a:avLst>
              <a:gd name="adj1" fmla="val 50000"/>
            </a:avLst>
          </a:prstGeom>
          <a:noFill/>
          <a:ln w="19050" cap="flat">
            <a:solidFill>
              <a:schemeClr val="tx1"/>
            </a:solidFill>
            <a:miter lim="800000"/>
            <a:headEnd/>
            <a:tailEnd type="triangle"/>
          </a:ln>
          <a:effectLst/>
        </p:spPr>
      </p:cxnSp>
      <p:sp>
        <p:nvSpPr>
          <p:cNvPr id="39" name="Rettangolo 38"/>
          <p:cNvSpPr/>
          <p:nvPr/>
        </p:nvSpPr>
        <p:spPr>
          <a:xfrm>
            <a:off x="1295400" y="5161437"/>
            <a:ext cx="6629400" cy="782163"/>
          </a:xfrm>
          <a:prstGeom prst="rect">
            <a:avLst/>
          </a:prstGeom>
        </p:spPr>
        <p:txBody>
          <a:bodyPr wrap="square">
            <a:spAutoFit/>
          </a:bodyPr>
          <a:lstStyle/>
          <a:p>
            <a:pPr algn="just" defTabSz="542925"/>
            <a:r>
              <a:rPr lang="it-IT" sz="1600" dirty="0" smtClean="0">
                <a:solidFill>
                  <a:schemeClr val="tx1"/>
                </a:solidFill>
                <a:latin typeface="Arial"/>
                <a:cs typeface="Arial"/>
              </a:rPr>
              <a:t>Nei casi in cui il CSE viene nominato in corso d’opera a seguito dell’affidamento successivo dei lavori a più imprese, questi, oltre a svolgere i compiti sopra elencati redige il PSC e predispone il </a:t>
            </a:r>
            <a:r>
              <a:rPr lang="it-IT" sz="1600" dirty="0" err="1" smtClean="0">
                <a:solidFill>
                  <a:schemeClr val="tx1"/>
                </a:solidFill>
                <a:latin typeface="Arial"/>
                <a:cs typeface="Arial"/>
              </a:rPr>
              <a:t>F.O.</a:t>
            </a:r>
            <a:endParaRPr lang="it-IT" sz="1600" dirty="0">
              <a:solidFill>
                <a:schemeClr val="tx1"/>
              </a:solidFill>
              <a:latin typeface="Arial"/>
              <a:cs typeface="Arial"/>
            </a:endParaRPr>
          </a:p>
        </p:txBody>
      </p:sp>
      <p:sp>
        <p:nvSpPr>
          <p:cNvPr id="30" name="Smile 29">
            <a:hlinkClick r:id="rId3" action="ppaction://hlinkfile"/>
          </p:cNvPr>
          <p:cNvSpPr/>
          <p:nvPr/>
        </p:nvSpPr>
        <p:spPr bwMode="auto">
          <a:xfrm>
            <a:off x="6705600" y="838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35" name="Rettangolo 34"/>
          <p:cNvSpPr/>
          <p:nvPr/>
        </p:nvSpPr>
        <p:spPr>
          <a:xfrm>
            <a:off x="3587166" y="838200"/>
            <a:ext cx="3118434" cy="324191"/>
          </a:xfrm>
          <a:prstGeom prst="rect">
            <a:avLst/>
          </a:prstGeom>
        </p:spPr>
        <p:txBody>
          <a:bodyPr wrap="none">
            <a:spAutoFit/>
          </a:bodyPr>
          <a:lstStyle/>
          <a:p>
            <a:r>
              <a:rPr sz="1600" b="1" i="1" dirty="0" smtClean="0">
                <a:solidFill>
                  <a:srgbClr val="000000"/>
                </a:solidFill>
                <a:latin typeface="Arial"/>
                <a:ea typeface="ヒラギノ角ゴ Pro W3" charset="-128"/>
                <a:cs typeface="Arial"/>
              </a:rPr>
              <a:t>è un professionista esecutivo</a:t>
            </a:r>
            <a:endParaRPr lang="it-IT" sz="1600" b="1" i="1" dirty="0">
              <a:latin typeface="Arial"/>
              <a:cs typeface="Arial"/>
            </a:endParaRPr>
          </a:p>
        </p:txBody>
      </p:sp>
      <p:sp>
        <p:nvSpPr>
          <p:cNvPr id="53" name="Smile 52">
            <a:hlinkClick r:id="rId4" action="ppaction://hlinkfile"/>
          </p:cNvPr>
          <p:cNvSpPr/>
          <p:nvPr/>
        </p:nvSpPr>
        <p:spPr bwMode="auto">
          <a:xfrm>
            <a:off x="7010400" y="838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upRigh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linds(horizont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1" grpId="0" animBg="1"/>
      <p:bldP spid="62" grpId="0" animBg="1"/>
      <p:bldP spid="66" grpId="0" animBg="1"/>
      <p:bldP spid="67" grpId="0" animBg="1"/>
      <p:bldP spid="68" grpId="0" animBg="1"/>
      <p:bldP spid="3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31" name="Text Box 1"/>
          <p:cNvSpPr txBox="1">
            <a:spLocks noChangeArrowheads="1"/>
          </p:cNvSpPr>
          <p:nvPr/>
        </p:nvSpPr>
        <p:spPr bwMode="auto">
          <a:xfrm>
            <a:off x="2057400" y="4114800"/>
            <a:ext cx="3810000" cy="457200"/>
          </a:xfrm>
          <a:prstGeom prst="rect">
            <a:avLst/>
          </a:prstGeom>
          <a:noFill/>
          <a:ln w="9525">
            <a:noFill/>
            <a:round/>
            <a:headEnd/>
            <a:tailEnd/>
          </a:ln>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solidFill>
                  <a:srgbClr val="000000"/>
                </a:solidFill>
              </a:rPr>
              <a:t>…</a:t>
            </a:r>
            <a:r>
              <a:rPr lang="it-IT" dirty="0" smtClean="0">
                <a:solidFill>
                  <a:srgbClr val="000000"/>
                </a:solidFill>
              </a:rPr>
              <a:t>.. è comunque un </a:t>
            </a:r>
            <a:r>
              <a:rPr lang="it-IT" b="1" i="1" dirty="0" smtClean="0">
                <a:solidFill>
                  <a:srgbClr val="000000"/>
                </a:solidFill>
              </a:rPr>
              <a:t>committente</a:t>
            </a:r>
          </a:p>
        </p:txBody>
      </p:sp>
      <p:sp>
        <p:nvSpPr>
          <p:cNvPr id="32" name="Text Box 4"/>
          <p:cNvSpPr txBox="1">
            <a:spLocks noChangeArrowheads="1"/>
          </p:cNvSpPr>
          <p:nvPr/>
        </p:nvSpPr>
        <p:spPr bwMode="auto">
          <a:xfrm>
            <a:off x="3276600" y="609600"/>
            <a:ext cx="2286001" cy="324191"/>
          </a:xfrm>
          <a:prstGeom prst="rect">
            <a:avLst/>
          </a:prstGeom>
          <a:solidFill>
            <a:srgbClr val="00408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COMMITTENTE </a:t>
            </a:r>
            <a:r>
              <a:rPr lang="it-IT" sz="1200" dirty="0" smtClean="0"/>
              <a:t>(art. 89)</a:t>
            </a:r>
            <a:endParaRPr lang="it-IT" sz="1200" dirty="0"/>
          </a:p>
        </p:txBody>
      </p:sp>
      <p:sp>
        <p:nvSpPr>
          <p:cNvPr id="36" name="Line 16"/>
          <p:cNvSpPr>
            <a:spLocks noChangeShapeType="1"/>
          </p:cNvSpPr>
          <p:nvPr/>
        </p:nvSpPr>
        <p:spPr bwMode="auto">
          <a:xfrm>
            <a:off x="5562600" y="36576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27" name="Text Box 34"/>
          <p:cNvSpPr txBox="1">
            <a:spLocks noChangeArrowheads="1"/>
          </p:cNvSpPr>
          <p:nvPr/>
        </p:nvSpPr>
        <p:spPr bwMode="auto">
          <a:xfrm>
            <a:off x="914400" y="990600"/>
            <a:ext cx="4648200" cy="2599173"/>
          </a:xfrm>
          <a:prstGeom prst="rect">
            <a:avLst/>
          </a:prstGeom>
          <a:solidFill>
            <a:schemeClr val="accent6">
              <a:lumMod val="20000"/>
              <a:lumOff val="80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lnSpc>
                <a:spcPct val="130000"/>
              </a:lnSpc>
            </a:pPr>
            <a:r>
              <a:rPr lang="it-IT" dirty="0" smtClean="0">
                <a:solidFill>
                  <a:schemeClr val="tx1"/>
                </a:solidFill>
                <a:latin typeface="Arial"/>
                <a:cs typeface="Arial"/>
              </a:rPr>
              <a:t>Soggetto per conto del quale l'intera opera viene realizzata, indipendentemente da eventuali frazionamenti della sua realizzazione. Nel caso di </a:t>
            </a:r>
            <a:r>
              <a:rPr lang="it-IT" dirty="0" smtClean="0">
                <a:solidFill>
                  <a:srgbClr val="004080"/>
                </a:solidFill>
                <a:latin typeface="Arial"/>
                <a:cs typeface="Arial"/>
              </a:rPr>
              <a:t>appalto di opera pubblica</a:t>
            </a:r>
            <a:r>
              <a:rPr lang="it-IT" dirty="0" smtClean="0">
                <a:solidFill>
                  <a:srgbClr val="000000"/>
                </a:solidFill>
                <a:latin typeface="Arial"/>
                <a:cs typeface="Arial"/>
              </a:rPr>
              <a:t>, il committente e' il </a:t>
            </a:r>
            <a:r>
              <a:rPr lang="it-IT" dirty="0" smtClean="0">
                <a:solidFill>
                  <a:srgbClr val="004080"/>
                </a:solidFill>
                <a:latin typeface="Arial"/>
                <a:cs typeface="Arial"/>
              </a:rPr>
              <a:t>soggetto titolare del potere decisionale e di spesa</a:t>
            </a:r>
            <a:r>
              <a:rPr lang="it-IT" dirty="0" smtClean="0">
                <a:latin typeface="Arial"/>
                <a:cs typeface="Arial"/>
              </a:rPr>
              <a:t> </a:t>
            </a:r>
            <a:r>
              <a:rPr lang="it-IT" dirty="0" smtClean="0">
                <a:solidFill>
                  <a:srgbClr val="000000"/>
                </a:solidFill>
                <a:latin typeface="Arial"/>
                <a:cs typeface="Arial"/>
              </a:rPr>
              <a:t>relativo alla gestione dell'appalto</a:t>
            </a:r>
            <a:endParaRPr lang="it-IT" dirty="0">
              <a:solidFill>
                <a:srgbClr val="000000"/>
              </a:solidFill>
              <a:latin typeface="Arial"/>
              <a:cs typeface="Arial"/>
            </a:endParaRPr>
          </a:p>
        </p:txBody>
      </p:sp>
      <p:sp>
        <p:nvSpPr>
          <p:cNvPr id="37" name="Text Box 1"/>
          <p:cNvSpPr txBox="1">
            <a:spLocks noChangeArrowheads="1"/>
          </p:cNvSpPr>
          <p:nvPr/>
        </p:nvSpPr>
        <p:spPr bwMode="auto">
          <a:xfrm>
            <a:off x="519113" y="5033963"/>
            <a:ext cx="7862887" cy="1138237"/>
          </a:xfrm>
          <a:prstGeom prst="rect">
            <a:avLst/>
          </a:prstGeom>
          <a:noFill/>
          <a:ln w="9525">
            <a:noFill/>
            <a:round/>
            <a:headEnd/>
            <a:tailEnd/>
          </a:ln>
        </p:spPr>
        <p:txBody>
          <a:bodyPr lIns="90000" tIns="60840" rIns="90000" bIns="45000">
            <a:prstTxWarp prst="textNoShape">
              <a:avLst/>
            </a:prstTxWarp>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rPr>
              <a:t>il </a:t>
            </a:r>
            <a:r>
              <a:rPr lang="it-IT" dirty="0">
                <a:solidFill>
                  <a:srgbClr val="000000"/>
                </a:solidFill>
              </a:rPr>
              <a:t>proprietario, l’affittuario o chi ha un diritto reale sull’immobile (nudo proprietario, usufruttuario, ecc.)</a:t>
            </a:r>
            <a:r>
              <a:rPr lang="it-IT" dirty="0" smtClean="0">
                <a:solidFill>
                  <a:srgbClr val="000000"/>
                </a:solidFill>
              </a:rPr>
              <a:t> e come tale, è </a:t>
            </a:r>
            <a:r>
              <a:rPr lang="it-IT" dirty="0">
                <a:solidFill>
                  <a:srgbClr val="000000"/>
                </a:solidFill>
              </a:rPr>
              <a:t>sottoposto ad una serie di obblighi normativi che gli derivano dall’applicazione del D</a:t>
            </a:r>
            <a:r>
              <a:rPr lang="it-IT" dirty="0" smtClean="0">
                <a:solidFill>
                  <a:srgbClr val="000000"/>
                </a:solidFill>
              </a:rPr>
              <a:t>. </a:t>
            </a:r>
            <a:r>
              <a:rPr lang="it-IT" dirty="0" err="1" smtClean="0">
                <a:solidFill>
                  <a:srgbClr val="000000"/>
                </a:solidFill>
              </a:rPr>
              <a:t>Lgs</a:t>
            </a:r>
            <a:r>
              <a:rPr lang="it-IT" dirty="0">
                <a:solidFill>
                  <a:srgbClr val="000000"/>
                </a:solidFill>
              </a:rPr>
              <a:t>. 81/08 e</a:t>
            </a:r>
            <a:r>
              <a:rPr lang="it-IT" dirty="0" smtClean="0">
                <a:solidFill>
                  <a:srgbClr val="000000"/>
                </a:solidFill>
              </a:rPr>
              <a:t> </a:t>
            </a:r>
            <a:r>
              <a:rPr lang="it-IT" dirty="0" err="1" smtClean="0">
                <a:solidFill>
                  <a:srgbClr val="000000"/>
                </a:solidFill>
              </a:rPr>
              <a:t>s.m.i.</a:t>
            </a:r>
            <a:r>
              <a:rPr lang="it-IT" dirty="0" smtClean="0">
                <a:solidFill>
                  <a:srgbClr val="000000"/>
                </a:solidFill>
              </a:rPr>
              <a:t>, anche per piccoli interventi di ristrutturazione </a:t>
            </a:r>
            <a:endParaRPr lang="it-IT" dirty="0">
              <a:solidFill>
                <a:srgbClr val="000000"/>
              </a:solidFill>
            </a:endParaRPr>
          </a:p>
        </p:txBody>
      </p:sp>
      <p:sp>
        <p:nvSpPr>
          <p:cNvPr id="39" name="Line 16"/>
          <p:cNvSpPr>
            <a:spLocks noChangeShapeType="1"/>
          </p:cNvSpPr>
          <p:nvPr/>
        </p:nvSpPr>
        <p:spPr bwMode="auto">
          <a:xfrm>
            <a:off x="2209800" y="44958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pic>
        <p:nvPicPr>
          <p:cNvPr id="40" name="Immagine 39" descr="Committente.jpg"/>
          <p:cNvPicPr>
            <a:picLocks noChangeAspect="1"/>
          </p:cNvPicPr>
          <p:nvPr/>
        </p:nvPicPr>
        <p:blipFill>
          <a:blip r:embed="rId3"/>
          <a:stretch>
            <a:fillRect/>
          </a:stretch>
        </p:blipFill>
        <p:spPr>
          <a:xfrm>
            <a:off x="5638800" y="609600"/>
            <a:ext cx="2971800" cy="2971800"/>
          </a:xfrm>
          <a:prstGeom prst="rect">
            <a:avLst/>
          </a:prstGeom>
        </p:spPr>
      </p:pic>
      <p:sp>
        <p:nvSpPr>
          <p:cNvPr id="15" name="Rectangle 8"/>
          <p:cNvSpPr>
            <a:spLocks noChangeArrowheads="1"/>
          </p:cNvSpPr>
          <p:nvPr/>
        </p:nvSpPr>
        <p:spPr bwMode="auto">
          <a:xfrm>
            <a:off x="4343400" y="118184"/>
            <a:ext cx="4572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 SOGGETTI DELLA SICUREZZA IN CANTIERE</a:t>
            </a:r>
            <a:endParaRPr lang="it-IT" sz="1600" b="1" i="1" dirty="0">
              <a:solidFill>
                <a:srgbClr val="800000"/>
              </a:solidFill>
            </a:endParaRPr>
          </a:p>
        </p:txBody>
      </p:sp>
      <p:cxnSp>
        <p:nvCxnSpPr>
          <p:cNvPr id="16" name="Connettore 1 15"/>
          <p:cNvCxnSpPr/>
          <p:nvPr/>
        </p:nvCxnSpPr>
        <p:spPr bwMode="auto">
          <a:xfrm rot="10800000">
            <a:off x="1066800" y="346786"/>
            <a:ext cx="3340100" cy="8814"/>
          </a:xfrm>
          <a:prstGeom prst="line">
            <a:avLst/>
          </a:prstGeom>
          <a:solidFill>
            <a:srgbClr val="00B8FF"/>
          </a:solidFill>
          <a:ln w="25400" cap="flat" cmpd="sng" algn="ctr">
            <a:solidFill>
              <a:srgbClr val="800000"/>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AFFIDATARIA</a:t>
              </a:r>
              <a:endParaRPr lang="it-IT" sz="1600" b="1" i="1" dirty="0">
                <a:solidFill>
                  <a:srgbClr val="800000"/>
                </a:solidFill>
              </a:endParaRPr>
            </a:p>
          </p:txBody>
        </p:sp>
        <p:cxnSp>
          <p:nvCxnSpPr>
            <p:cNvPr id="38" name="Connettore 1 37"/>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5" name="_s1033"/>
          <p:cNvSpPr>
            <a:spLocks noChangeArrowheads="1"/>
          </p:cNvSpPr>
          <p:nvPr/>
        </p:nvSpPr>
        <p:spPr bwMode="auto">
          <a:xfrm>
            <a:off x="914400" y="3399402"/>
            <a:ext cx="7543800" cy="865372"/>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Verificare la documentazione di idoneità tecnico professionale per le imprese </a:t>
            </a:r>
            <a:r>
              <a:rPr lang="it-IT" sz="1600" dirty="0" err="1" smtClean="0">
                <a:solidFill>
                  <a:srgbClr val="800080"/>
                </a:solidFill>
              </a:rPr>
              <a:t>subbaffidatarie</a:t>
            </a:r>
            <a:r>
              <a:rPr lang="it-IT" sz="1600" dirty="0" smtClean="0">
                <a:solidFill>
                  <a:srgbClr val="800080"/>
                </a:solidFill>
              </a:rPr>
              <a:t> e trasmettere tutta la documentazione al committente o al  responsabile lavori.</a:t>
            </a:r>
          </a:p>
        </p:txBody>
      </p:sp>
      <p:sp>
        <p:nvSpPr>
          <p:cNvPr id="31" name="_s1033"/>
          <p:cNvSpPr>
            <a:spLocks noChangeArrowheads="1"/>
          </p:cNvSpPr>
          <p:nvPr/>
        </p:nvSpPr>
        <p:spPr bwMode="auto">
          <a:xfrm>
            <a:off x="914400" y="1595348"/>
            <a:ext cx="75438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Trasmettere il PSC alle imprese esecutrici ai lavoratori autonomi prima di iniziare i lavori</a:t>
            </a:r>
            <a:endParaRPr lang="it-IT" sz="1600" dirty="0">
              <a:solidFill>
                <a:srgbClr val="800080"/>
              </a:solidFill>
            </a:endParaRPr>
          </a:p>
        </p:txBody>
      </p:sp>
      <p:sp>
        <p:nvSpPr>
          <p:cNvPr id="39" name="_s1033"/>
          <p:cNvSpPr>
            <a:spLocks noChangeArrowheads="1"/>
          </p:cNvSpPr>
          <p:nvPr/>
        </p:nvSpPr>
        <p:spPr bwMode="auto">
          <a:xfrm>
            <a:off x="914400" y="2281148"/>
            <a:ext cx="75438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Trasmettere il POS dell’impresa affidataria e quelli delle imprese esecutrici al CSE. Dopo averne verificato la congruenza.</a:t>
            </a:r>
          </a:p>
        </p:txBody>
      </p:sp>
      <p:sp>
        <p:nvSpPr>
          <p:cNvPr id="46" name="_s1033"/>
          <p:cNvSpPr>
            <a:spLocks noChangeArrowheads="1"/>
          </p:cNvSpPr>
          <p:nvPr/>
        </p:nvSpPr>
        <p:spPr bwMode="auto">
          <a:xfrm>
            <a:off x="914400" y="5026774"/>
            <a:ext cx="75438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Verificare la congruità dei POS delle imprese esecutrici rispetto a quello della stessa impresa affidataria.</a:t>
            </a:r>
          </a:p>
        </p:txBody>
      </p:sp>
      <p:sp>
        <p:nvSpPr>
          <p:cNvPr id="17" name="_s1033"/>
          <p:cNvSpPr>
            <a:spLocks noChangeArrowheads="1"/>
          </p:cNvSpPr>
          <p:nvPr/>
        </p:nvSpPr>
        <p:spPr bwMode="auto">
          <a:xfrm>
            <a:off x="914400" y="909548"/>
            <a:ext cx="75438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Comunicare al committente i nomi dell’impresa affidataria, dei dirigenti e dei preposti che devono possedere adeguata formazione. </a:t>
            </a:r>
          </a:p>
        </p:txBody>
      </p:sp>
      <p:sp>
        <p:nvSpPr>
          <p:cNvPr id="19" name="_s1033"/>
          <p:cNvSpPr>
            <a:spLocks noChangeArrowheads="1"/>
          </p:cNvSpPr>
          <p:nvPr/>
        </p:nvSpPr>
        <p:spPr bwMode="auto">
          <a:xfrm>
            <a:off x="914400" y="4340974"/>
            <a:ext cx="75438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Aggiornare il POS sulla scorta degli aggiornamenti del PSC e/o per le variazioni delle modalità operative previste nel POS originario e trasmesse al CSE.</a:t>
            </a:r>
          </a:p>
        </p:txBody>
      </p:sp>
      <p:sp>
        <p:nvSpPr>
          <p:cNvPr id="20" name="_s1033"/>
          <p:cNvSpPr>
            <a:spLocks noChangeArrowheads="1"/>
          </p:cNvSpPr>
          <p:nvPr/>
        </p:nvSpPr>
        <p:spPr bwMode="auto">
          <a:xfrm>
            <a:off x="914400" y="2969374"/>
            <a:ext cx="75438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solidFill>
                  <a:srgbClr val="800080"/>
                </a:solidFill>
              </a:rPr>
              <a:t>Verificare le condizioni di sicurezza dei lavori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9" grpId="0" animBg="1"/>
      <p:bldP spid="46" grpId="0" animBg="1"/>
      <p:bldP spid="17"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AFFIDATARIA</a:t>
              </a:r>
              <a:endParaRPr lang="it-IT" sz="1600" b="1" i="1" dirty="0">
                <a:solidFill>
                  <a:srgbClr val="800000"/>
                </a:solidFill>
              </a:endParaRPr>
            </a:p>
          </p:txBody>
        </p:sp>
        <p:cxnSp>
          <p:nvCxnSpPr>
            <p:cNvPr id="38" name="Connettore 1 37"/>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grpSp>
        <p:nvGrpSpPr>
          <p:cNvPr id="35" name="Gruppo 34"/>
          <p:cNvGrpSpPr/>
          <p:nvPr/>
        </p:nvGrpSpPr>
        <p:grpSpPr>
          <a:xfrm>
            <a:off x="2933701" y="2362200"/>
            <a:ext cx="3238499" cy="2635437"/>
            <a:chOff x="2933701" y="2496532"/>
            <a:chExt cx="3238499" cy="2158473"/>
          </a:xfrm>
        </p:grpSpPr>
        <p:cxnSp>
          <p:nvCxnSpPr>
            <p:cNvPr id="21" name="AutoShape 52"/>
            <p:cNvCxnSpPr>
              <a:cxnSpLocks noChangeShapeType="1"/>
              <a:stCxn id="15" idx="2"/>
            </p:cNvCxnSpPr>
            <p:nvPr/>
          </p:nvCxnSpPr>
          <p:spPr bwMode="auto">
            <a:xfrm rot="16200000" flipH="1">
              <a:off x="2643028" y="2802233"/>
              <a:ext cx="2143445" cy="1562100"/>
            </a:xfrm>
            <a:prstGeom prst="bentConnector3">
              <a:avLst>
                <a:gd name="adj1" fmla="val 50000"/>
              </a:avLst>
            </a:prstGeom>
            <a:noFill/>
            <a:ln w="19050">
              <a:solidFill>
                <a:schemeClr val="tx1"/>
              </a:solidFill>
              <a:miter lim="800000"/>
              <a:headEnd/>
              <a:tailEnd/>
            </a:ln>
            <a:effectLst/>
          </p:spPr>
        </p:cxnSp>
        <p:cxnSp>
          <p:nvCxnSpPr>
            <p:cNvPr id="27" name="AutoShape 52"/>
            <p:cNvCxnSpPr>
              <a:cxnSpLocks noChangeShapeType="1"/>
              <a:endCxn id="40" idx="0"/>
            </p:cNvCxnSpPr>
            <p:nvPr/>
          </p:nvCxnSpPr>
          <p:spPr bwMode="auto">
            <a:xfrm rot="5400000">
              <a:off x="4267199" y="2725133"/>
              <a:ext cx="2133601" cy="1676400"/>
            </a:xfrm>
            <a:prstGeom prst="bentConnector3">
              <a:avLst>
                <a:gd name="adj1" fmla="val 50963"/>
              </a:avLst>
            </a:prstGeom>
            <a:noFill/>
            <a:ln w="19050">
              <a:solidFill>
                <a:schemeClr val="tx1"/>
              </a:solidFill>
              <a:miter lim="800000"/>
              <a:headEnd/>
              <a:tailEnd/>
            </a:ln>
            <a:effectLst/>
          </p:spPr>
        </p:cxnSp>
      </p:grpSp>
      <p:sp>
        <p:nvSpPr>
          <p:cNvPr id="16" name="_s1033"/>
          <p:cNvSpPr>
            <a:spLocks noChangeArrowheads="1"/>
          </p:cNvSpPr>
          <p:nvPr/>
        </p:nvSpPr>
        <p:spPr bwMode="auto">
          <a:xfrm>
            <a:off x="4724400" y="1492440"/>
            <a:ext cx="2895600" cy="927914"/>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solidFill>
                  <a:srgbClr val="800080"/>
                </a:solidFill>
              </a:rPr>
              <a:t>CASO </a:t>
            </a:r>
            <a:r>
              <a:rPr lang="it-IT" sz="1600" dirty="0" err="1" smtClean="0">
                <a:solidFill>
                  <a:srgbClr val="800080"/>
                </a:solidFill>
              </a:rPr>
              <a:t>2</a:t>
            </a:r>
            <a:endParaRPr lang="it-IT" sz="1600" dirty="0" smtClean="0">
              <a:solidFill>
                <a:srgbClr val="800080"/>
              </a:solidFill>
            </a:endParaRPr>
          </a:p>
          <a:p>
            <a:pPr algn="just"/>
            <a:r>
              <a:rPr lang="it-IT" sz="1200" dirty="0" smtClean="0">
                <a:solidFill>
                  <a:srgbClr val="000000"/>
                </a:solidFill>
              </a:rPr>
              <a:t>Affidamento ad una sola impresa con presenza di  rischi particolari di cui all’allegato XI del D. </a:t>
            </a:r>
            <a:r>
              <a:rPr lang="it-IT" sz="1200" dirty="0" err="1" smtClean="0">
                <a:solidFill>
                  <a:srgbClr val="000000"/>
                </a:solidFill>
              </a:rPr>
              <a:t>Lgs</a:t>
            </a:r>
            <a:r>
              <a:rPr lang="it-IT" sz="1200" dirty="0" smtClean="0">
                <a:solidFill>
                  <a:srgbClr val="000000"/>
                </a:solidFill>
              </a:rPr>
              <a:t> 81/08 e </a:t>
            </a:r>
            <a:r>
              <a:rPr lang="it-IT" sz="1200" dirty="0" err="1" smtClean="0">
                <a:solidFill>
                  <a:srgbClr val="000000"/>
                </a:solidFill>
              </a:rPr>
              <a:t>s.m.i.</a:t>
            </a:r>
            <a:r>
              <a:rPr lang="it-IT" sz="1200" dirty="0" smtClean="0">
                <a:solidFill>
                  <a:srgbClr val="000000"/>
                </a:solidFill>
              </a:rPr>
              <a:t>  </a:t>
            </a:r>
          </a:p>
          <a:p>
            <a:pPr algn="just"/>
            <a:endParaRPr lang="it-IT" sz="1600" dirty="0" smtClean="0">
              <a:solidFill>
                <a:srgbClr val="800000"/>
              </a:solidFill>
            </a:endParaRPr>
          </a:p>
        </p:txBody>
      </p:sp>
      <p:sp>
        <p:nvSpPr>
          <p:cNvPr id="40" name="_s1033"/>
          <p:cNvSpPr>
            <a:spLocks noChangeArrowheads="1"/>
          </p:cNvSpPr>
          <p:nvPr/>
        </p:nvSpPr>
        <p:spPr bwMode="auto">
          <a:xfrm>
            <a:off x="3048000" y="46482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Redigere il POS</a:t>
            </a:r>
          </a:p>
        </p:txBody>
      </p:sp>
      <p:sp>
        <p:nvSpPr>
          <p:cNvPr id="14" name="Smile 13">
            <a:hlinkClick r:id="rId3" action="ppaction://hlinkfile"/>
          </p:cNvPr>
          <p:cNvSpPr/>
          <p:nvPr/>
        </p:nvSpPr>
        <p:spPr bwMode="auto">
          <a:xfrm>
            <a:off x="5410200" y="47244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15" name="_s1033"/>
          <p:cNvSpPr>
            <a:spLocks noChangeArrowheads="1"/>
          </p:cNvSpPr>
          <p:nvPr/>
        </p:nvSpPr>
        <p:spPr bwMode="auto">
          <a:xfrm>
            <a:off x="1447800" y="1492440"/>
            <a:ext cx="2971800" cy="927914"/>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solidFill>
                  <a:srgbClr val="800080"/>
                </a:solidFill>
              </a:rPr>
              <a:t>CASO </a:t>
            </a:r>
            <a:r>
              <a:rPr lang="it-IT" sz="1600" dirty="0" err="1" smtClean="0">
                <a:solidFill>
                  <a:srgbClr val="800080"/>
                </a:solidFill>
              </a:rPr>
              <a:t>1</a:t>
            </a:r>
            <a:endParaRPr lang="it-IT" sz="1600" dirty="0" smtClean="0">
              <a:solidFill>
                <a:srgbClr val="800080"/>
              </a:solidFill>
            </a:endParaRPr>
          </a:p>
          <a:p>
            <a:pPr algn="just"/>
            <a:r>
              <a:rPr lang="it-IT" sz="1200" dirty="0" smtClean="0">
                <a:solidFill>
                  <a:srgbClr val="000000"/>
                </a:solidFill>
              </a:rPr>
              <a:t>Affidamento ad una sola impresa senza rischi particolari di cui all’allegato XI del D. </a:t>
            </a:r>
            <a:r>
              <a:rPr lang="it-IT" sz="1200" dirty="0" err="1" smtClean="0">
                <a:solidFill>
                  <a:srgbClr val="000000"/>
                </a:solidFill>
              </a:rPr>
              <a:t>Lgs</a:t>
            </a:r>
            <a:r>
              <a:rPr lang="it-IT" sz="1200" dirty="0" smtClean="0">
                <a:solidFill>
                  <a:srgbClr val="000000"/>
                </a:solidFill>
              </a:rPr>
              <a:t>. 81/08  e </a:t>
            </a:r>
            <a:r>
              <a:rPr lang="it-IT" sz="1200" dirty="0" err="1" smtClean="0">
                <a:solidFill>
                  <a:srgbClr val="000000"/>
                </a:solidFill>
              </a:rPr>
              <a:t>s.m.i</a:t>
            </a:r>
            <a:r>
              <a:rPr lang="it-IT" sz="1200" dirty="0" smtClean="0">
                <a:solidFill>
                  <a:srgbClr val="000000"/>
                </a:solidFill>
              </a:rPr>
              <a:t>.</a:t>
            </a:r>
          </a:p>
          <a:p>
            <a:pPr algn="just"/>
            <a:endParaRPr lang="it-IT" sz="1600" dirty="0" smtClean="0">
              <a:solidFill>
                <a:srgbClr val="8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0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0" grpId="0" animBg="1"/>
      <p:bldP spid="15"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AFFIDATARIA</a:t>
              </a:r>
              <a:endParaRPr lang="it-IT" sz="1600" b="1" i="1" dirty="0">
                <a:solidFill>
                  <a:srgbClr val="800000"/>
                </a:solidFill>
              </a:endParaRPr>
            </a:p>
          </p:txBody>
        </p:sp>
        <p:cxnSp>
          <p:nvCxnSpPr>
            <p:cNvPr id="38" name="Connettore 1 37"/>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15" name="_s1033"/>
          <p:cNvSpPr>
            <a:spLocks noChangeArrowheads="1"/>
          </p:cNvSpPr>
          <p:nvPr/>
        </p:nvSpPr>
        <p:spPr bwMode="auto">
          <a:xfrm>
            <a:off x="1524000" y="1041731"/>
            <a:ext cx="2895600" cy="1117923"/>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solidFill>
                  <a:srgbClr val="800080"/>
                </a:solidFill>
              </a:rPr>
              <a:t>CASO </a:t>
            </a:r>
            <a:r>
              <a:rPr lang="it-IT" sz="1600" dirty="0" err="1" smtClean="0">
                <a:solidFill>
                  <a:srgbClr val="800080"/>
                </a:solidFill>
              </a:rPr>
              <a:t>1</a:t>
            </a:r>
            <a:endParaRPr lang="it-IT" sz="1600" dirty="0" smtClean="0">
              <a:solidFill>
                <a:srgbClr val="800080"/>
              </a:solidFill>
            </a:endParaRPr>
          </a:p>
          <a:p>
            <a:pPr algn="just"/>
            <a:r>
              <a:rPr lang="it-IT" sz="1200" dirty="0" smtClean="0">
                <a:solidFill>
                  <a:srgbClr val="000000"/>
                </a:solidFill>
              </a:rPr>
              <a:t>Affidamento ad una sola impresa senza rischi particolari di cui all’allegato XI del </a:t>
            </a:r>
            <a:r>
              <a:rPr lang="it-IT" sz="1200" dirty="0" err="1" smtClean="0">
                <a:solidFill>
                  <a:srgbClr val="000000"/>
                </a:solidFill>
              </a:rPr>
              <a:t>D.Lgs.</a:t>
            </a:r>
            <a:r>
              <a:rPr lang="it-IT" sz="1200" dirty="0" smtClean="0">
                <a:solidFill>
                  <a:srgbClr val="000000"/>
                </a:solidFill>
              </a:rPr>
              <a:t> 81/08  e </a:t>
            </a:r>
            <a:r>
              <a:rPr lang="it-IT" sz="1200" dirty="0" err="1" smtClean="0">
                <a:solidFill>
                  <a:srgbClr val="000000"/>
                </a:solidFill>
              </a:rPr>
              <a:t>s.m.i</a:t>
            </a:r>
            <a:r>
              <a:rPr lang="it-IT" sz="1200" dirty="0" smtClean="0">
                <a:solidFill>
                  <a:srgbClr val="000000"/>
                </a:solidFill>
              </a:rPr>
              <a:t>.</a:t>
            </a:r>
          </a:p>
          <a:p>
            <a:pPr algn="just"/>
            <a:endParaRPr lang="it-IT" sz="1600" dirty="0" smtClean="0">
              <a:solidFill>
                <a:srgbClr val="800000"/>
              </a:solidFill>
            </a:endParaRPr>
          </a:p>
        </p:txBody>
      </p:sp>
      <p:sp>
        <p:nvSpPr>
          <p:cNvPr id="17" name="Rettangolo 16"/>
          <p:cNvSpPr/>
          <p:nvPr/>
        </p:nvSpPr>
        <p:spPr>
          <a:xfrm>
            <a:off x="1524000" y="2794331"/>
            <a:ext cx="6248400" cy="2852268"/>
          </a:xfrm>
          <a:prstGeom prst="rect">
            <a:avLst/>
          </a:prstGeom>
        </p:spPr>
        <p:txBody>
          <a:bodyPr wrap="square">
            <a:spAutoFit/>
          </a:bodyPr>
          <a:lstStyle/>
          <a:p>
            <a:pPr algn="just">
              <a:spcAft>
                <a:spcPts val="30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chemeClr val="tx1"/>
                </a:solidFill>
              </a:rPr>
              <a:t>- Documento di regolarità contributiva (DURC) in corso di validità</a:t>
            </a:r>
          </a:p>
          <a:p>
            <a:pPr algn="just">
              <a:spcAft>
                <a:spcPts val="30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chemeClr val="tx1"/>
                </a:solidFill>
              </a:rPr>
              <a:t>- Iscrizione alla camera di commercio, industria e artigianato </a:t>
            </a:r>
            <a:r>
              <a:rPr lang="it-IT" sz="1600" dirty="0" smtClean="0">
                <a:solidFill>
                  <a:schemeClr val="tx1"/>
                </a:solidFill>
                <a:latin typeface="Arial"/>
                <a:cs typeface="Arial"/>
              </a:rPr>
              <a:t>CCIAA</a:t>
            </a:r>
            <a:r>
              <a:rPr lang="it-IT" sz="1600" dirty="0" smtClean="0">
                <a:solidFill>
                  <a:schemeClr val="tx1"/>
                </a:solidFill>
              </a:rPr>
              <a:t> con oggetto sociale inerente alla tipologia del lavoro oggetto dell’affidamento</a:t>
            </a:r>
          </a:p>
          <a:p>
            <a:pPr algn="just">
              <a:spcAft>
                <a:spcPts val="3000"/>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chemeClr val="tx1"/>
                </a:solidFill>
              </a:rPr>
              <a:t> Autocertificazione in ordine al possesso degli altri requisiti previsti dall’ALLEGATO XVII</a:t>
            </a:r>
          </a:p>
          <a:p>
            <a:pPr algn="just">
              <a:spcAft>
                <a:spcPts val="3000"/>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chemeClr val="tx1"/>
                </a:solidFill>
              </a:rPr>
              <a:t> Autocertificazione relativa al contratto collettivo applicato</a:t>
            </a:r>
          </a:p>
        </p:txBody>
      </p:sp>
      <p:sp>
        <p:nvSpPr>
          <p:cNvPr id="10" name="Line 16"/>
          <p:cNvSpPr>
            <a:spLocks noChangeShapeType="1"/>
          </p:cNvSpPr>
          <p:nvPr/>
        </p:nvSpPr>
        <p:spPr bwMode="auto">
          <a:xfrm>
            <a:off x="2971800" y="22098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0"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AFFIDATARIA</a:t>
              </a:r>
              <a:endParaRPr lang="it-IT" sz="1600" b="1" i="1" dirty="0">
                <a:solidFill>
                  <a:srgbClr val="800000"/>
                </a:solidFill>
              </a:endParaRPr>
            </a:p>
          </p:txBody>
        </p:sp>
        <p:cxnSp>
          <p:nvCxnSpPr>
            <p:cNvPr id="38" name="Connettore 1 37"/>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10" name="_s1033"/>
          <p:cNvSpPr>
            <a:spLocks noChangeArrowheads="1"/>
          </p:cNvSpPr>
          <p:nvPr/>
        </p:nvSpPr>
        <p:spPr bwMode="auto">
          <a:xfrm>
            <a:off x="5334000" y="685800"/>
            <a:ext cx="2895600" cy="927914"/>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solidFill>
                  <a:srgbClr val="800080"/>
                </a:solidFill>
              </a:rPr>
              <a:t>CASO </a:t>
            </a:r>
            <a:r>
              <a:rPr lang="it-IT" sz="1600" dirty="0" err="1" smtClean="0">
                <a:solidFill>
                  <a:srgbClr val="800080"/>
                </a:solidFill>
              </a:rPr>
              <a:t>2</a:t>
            </a:r>
            <a:endParaRPr lang="it-IT" sz="1600" dirty="0" smtClean="0">
              <a:solidFill>
                <a:srgbClr val="800080"/>
              </a:solidFill>
            </a:endParaRPr>
          </a:p>
          <a:p>
            <a:pPr algn="just"/>
            <a:r>
              <a:rPr lang="it-IT" sz="1200" dirty="0" smtClean="0">
                <a:solidFill>
                  <a:srgbClr val="000000"/>
                </a:solidFill>
              </a:rPr>
              <a:t>Affidamento ad una sola impresa con presenza di  rischi particolari di cui all’allegato XI del D. </a:t>
            </a:r>
            <a:r>
              <a:rPr lang="it-IT" sz="1200" dirty="0" err="1" smtClean="0">
                <a:solidFill>
                  <a:srgbClr val="000000"/>
                </a:solidFill>
              </a:rPr>
              <a:t>Lgs</a:t>
            </a:r>
            <a:r>
              <a:rPr lang="it-IT" sz="1200" dirty="0" smtClean="0">
                <a:solidFill>
                  <a:srgbClr val="000000"/>
                </a:solidFill>
              </a:rPr>
              <a:t> 81/08 e </a:t>
            </a:r>
            <a:r>
              <a:rPr lang="it-IT" sz="1200" dirty="0" err="1" smtClean="0">
                <a:solidFill>
                  <a:srgbClr val="000000"/>
                </a:solidFill>
              </a:rPr>
              <a:t>s.m.i.</a:t>
            </a:r>
            <a:r>
              <a:rPr lang="it-IT" sz="1200" dirty="0" smtClean="0">
                <a:solidFill>
                  <a:srgbClr val="000000"/>
                </a:solidFill>
              </a:rPr>
              <a:t>  </a:t>
            </a:r>
          </a:p>
          <a:p>
            <a:pPr algn="just"/>
            <a:endParaRPr lang="it-IT" sz="1600" dirty="0" smtClean="0">
              <a:solidFill>
                <a:srgbClr val="800000"/>
              </a:solidFill>
            </a:endParaRPr>
          </a:p>
        </p:txBody>
      </p:sp>
      <p:sp>
        <p:nvSpPr>
          <p:cNvPr id="12" name="Rettangolo 11"/>
          <p:cNvSpPr/>
          <p:nvPr/>
        </p:nvSpPr>
        <p:spPr>
          <a:xfrm>
            <a:off x="685800" y="1981200"/>
            <a:ext cx="7772400" cy="3997198"/>
          </a:xfrm>
          <a:prstGeom prst="rect">
            <a:avLst/>
          </a:prstGeom>
        </p:spPr>
        <p:txBody>
          <a:bodyPr wrap="square">
            <a:spAutoFit/>
          </a:bodyPr>
          <a:lstStyle/>
          <a:p>
            <a:pPr algn="just">
              <a:spcAft>
                <a:spcPts val="18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000000"/>
                </a:solidFill>
              </a:rPr>
              <a:t>- DVR di cui all’art. 17, comma </a:t>
            </a:r>
            <a:r>
              <a:rPr lang="it-IT" sz="1600" dirty="0" err="1" smtClean="0">
                <a:solidFill>
                  <a:srgbClr val="000000"/>
                </a:solidFill>
              </a:rPr>
              <a:t>1</a:t>
            </a:r>
            <a:r>
              <a:rPr lang="it-IT" sz="1600" dirty="0" smtClean="0">
                <a:solidFill>
                  <a:srgbClr val="000000"/>
                </a:solidFill>
              </a:rPr>
              <a:t>, lett. a) del D. </a:t>
            </a:r>
            <a:r>
              <a:rPr lang="it-IT" sz="1600" dirty="0" err="1" smtClean="0">
                <a:solidFill>
                  <a:srgbClr val="000000"/>
                </a:solidFill>
              </a:rPr>
              <a:t>Lgs</a:t>
            </a:r>
            <a:r>
              <a:rPr lang="it-IT" sz="1600" dirty="0" smtClean="0">
                <a:solidFill>
                  <a:srgbClr val="000000"/>
                </a:solidFill>
              </a:rPr>
              <a:t> 81/08 e </a:t>
            </a:r>
            <a:r>
              <a:rPr lang="it-IT" sz="1600" dirty="0" err="1" smtClean="0">
                <a:solidFill>
                  <a:srgbClr val="000000"/>
                </a:solidFill>
              </a:rPr>
              <a:t>s.m.i</a:t>
            </a:r>
            <a:r>
              <a:rPr lang="it-IT" sz="1600" dirty="0" smtClean="0">
                <a:solidFill>
                  <a:srgbClr val="000000"/>
                </a:solidFill>
              </a:rPr>
              <a:t>.</a:t>
            </a:r>
          </a:p>
          <a:p>
            <a:pPr algn="just">
              <a:spcAft>
                <a:spcPts val="18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000000"/>
                </a:solidFill>
              </a:rPr>
              <a:t>- Dichiarazione del datore di lavoro di non essere oggetto di provvedimenti di sospensione o </a:t>
            </a:r>
            <a:r>
              <a:rPr lang="it-IT" sz="1600" dirty="0" err="1" smtClean="0">
                <a:solidFill>
                  <a:srgbClr val="000000"/>
                </a:solidFill>
              </a:rPr>
              <a:t>interdittivi</a:t>
            </a:r>
            <a:r>
              <a:rPr lang="it-IT" sz="1600" dirty="0" smtClean="0">
                <a:solidFill>
                  <a:srgbClr val="000000"/>
                </a:solidFill>
              </a:rPr>
              <a:t> per il contrasto del lavoro irregolare e per la tutela della salute e sicurezza dei lavoratori di cui all’art. 14 del D. </a:t>
            </a:r>
            <a:r>
              <a:rPr lang="it-IT" sz="1600" dirty="0" err="1" smtClean="0">
                <a:solidFill>
                  <a:srgbClr val="000000"/>
                </a:solidFill>
              </a:rPr>
              <a:t>Lgs</a:t>
            </a:r>
            <a:r>
              <a:rPr lang="it-IT" sz="1600" dirty="0" smtClean="0">
                <a:solidFill>
                  <a:srgbClr val="000000"/>
                </a:solidFill>
              </a:rPr>
              <a:t>. 81/08 e </a:t>
            </a:r>
            <a:r>
              <a:rPr lang="it-IT" sz="1600" dirty="0" err="1" smtClean="0">
                <a:solidFill>
                  <a:srgbClr val="000000"/>
                </a:solidFill>
              </a:rPr>
              <a:t>s.m.i</a:t>
            </a:r>
            <a:r>
              <a:rPr lang="it-IT" sz="1600" dirty="0" smtClean="0">
                <a:solidFill>
                  <a:srgbClr val="000000"/>
                </a:solidFill>
              </a:rPr>
              <a:t>.</a:t>
            </a:r>
          </a:p>
          <a:p>
            <a:pPr algn="just">
              <a:spcAft>
                <a:spcPts val="18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000000"/>
                </a:solidFill>
              </a:rPr>
              <a:t>- Documentazione attestante la conformità alle disposizioni del </a:t>
            </a:r>
            <a:r>
              <a:rPr lang="it-IT" sz="1600" dirty="0" err="1" smtClean="0">
                <a:solidFill>
                  <a:srgbClr val="000000"/>
                </a:solidFill>
              </a:rPr>
              <a:t>D.Lgs</a:t>
            </a:r>
            <a:r>
              <a:rPr lang="it-IT" sz="1600" dirty="0" smtClean="0">
                <a:solidFill>
                  <a:srgbClr val="000000"/>
                </a:solidFill>
              </a:rPr>
              <a:t> 81/08 e </a:t>
            </a:r>
            <a:r>
              <a:rPr lang="it-IT" sz="1600" dirty="0" err="1" smtClean="0">
                <a:solidFill>
                  <a:srgbClr val="000000"/>
                </a:solidFill>
              </a:rPr>
              <a:t>s.m.i.</a:t>
            </a:r>
            <a:r>
              <a:rPr lang="it-IT" sz="1600" dirty="0" smtClean="0">
                <a:solidFill>
                  <a:srgbClr val="000000"/>
                </a:solidFill>
              </a:rPr>
              <a:t> di macchine, attrezzature ed opere provvisionali</a:t>
            </a:r>
          </a:p>
          <a:p>
            <a:pPr algn="just">
              <a:spcAft>
                <a:spcPts val="18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000000"/>
                </a:solidFill>
              </a:rPr>
              <a:t>- Elenco dei DPI ( dispositivi di protezione individuali)  in dotazione</a:t>
            </a:r>
          </a:p>
          <a:p>
            <a:pPr algn="just">
              <a:spcAft>
                <a:spcPts val="18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000000"/>
                </a:solidFill>
              </a:rPr>
              <a:t>- Attestati inerenti la formazione e certificato di idoneità sanitaria del lavoratore autonomo ove espressamente previsto dal D. </a:t>
            </a:r>
            <a:r>
              <a:rPr lang="it-IT" sz="1600" dirty="0" err="1" smtClean="0">
                <a:solidFill>
                  <a:srgbClr val="000000"/>
                </a:solidFill>
              </a:rPr>
              <a:t>Lgs</a:t>
            </a:r>
            <a:r>
              <a:rPr lang="it-IT" sz="1600" dirty="0" smtClean="0">
                <a:solidFill>
                  <a:srgbClr val="000000"/>
                </a:solidFill>
              </a:rPr>
              <a:t>. 81/08 e </a:t>
            </a:r>
            <a:r>
              <a:rPr lang="it-IT" sz="1600" dirty="0" err="1" smtClean="0">
                <a:solidFill>
                  <a:srgbClr val="000000"/>
                </a:solidFill>
              </a:rPr>
              <a:t>s.m.i</a:t>
            </a:r>
            <a:r>
              <a:rPr lang="it-IT" sz="1600" dirty="0" smtClean="0">
                <a:solidFill>
                  <a:srgbClr val="000000"/>
                </a:solidFill>
              </a:rPr>
              <a:t>.</a:t>
            </a:r>
          </a:p>
          <a:p>
            <a:pPr algn="just">
              <a:spcAft>
                <a:spcPts val="18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000000"/>
                </a:solidFill>
              </a:rPr>
              <a:t>- Una dichiarazione sul contratto collettivo di lavoro applicato da cui si evinca l’organico medio annuo distinto per qualifica, corredata dagli estremi delle denunce dei lavoratori effettuate all’INPS, INAIL e CASSA EDILE</a:t>
            </a:r>
          </a:p>
        </p:txBody>
      </p:sp>
      <p:cxnSp>
        <p:nvCxnSpPr>
          <p:cNvPr id="16" name="AutoShape 52"/>
          <p:cNvCxnSpPr>
            <a:cxnSpLocks noChangeShapeType="1"/>
            <a:stCxn id="10" idx="3"/>
          </p:cNvCxnSpPr>
          <p:nvPr/>
        </p:nvCxnSpPr>
        <p:spPr bwMode="auto">
          <a:xfrm flipH="1">
            <a:off x="7620000" y="1149757"/>
            <a:ext cx="609600" cy="755243"/>
          </a:xfrm>
          <a:prstGeom prst="bentConnector4">
            <a:avLst>
              <a:gd name="adj1" fmla="val -37500"/>
              <a:gd name="adj2" fmla="val 80716"/>
            </a:avLst>
          </a:prstGeom>
          <a:noFill/>
          <a:ln w="19050">
            <a:solidFill>
              <a:schemeClr val="tx1"/>
            </a:solidFill>
            <a:miter lim="800000"/>
            <a:headEnd/>
            <a:tailEnd type="triangle"/>
          </a:ln>
          <a:effec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ESECUTRICE</a:t>
              </a:r>
              <a:endParaRPr lang="it-IT" sz="1600" b="1" i="1" dirty="0">
                <a:solidFill>
                  <a:srgbClr val="800000"/>
                </a:solidFill>
              </a:endParaRPr>
            </a:p>
          </p:txBody>
        </p:sp>
        <p:cxnSp>
          <p:nvCxnSpPr>
            <p:cNvPr id="38" name="Connettore 1 37"/>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5" name="_s1033"/>
          <p:cNvSpPr>
            <a:spLocks noChangeArrowheads="1"/>
          </p:cNvSpPr>
          <p:nvPr/>
        </p:nvSpPr>
        <p:spPr bwMode="auto">
          <a:xfrm>
            <a:off x="1066800" y="1216774"/>
            <a:ext cx="75438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Produrre la documentazione di idoneità tecnico professionale</a:t>
            </a:r>
          </a:p>
        </p:txBody>
      </p:sp>
      <p:sp>
        <p:nvSpPr>
          <p:cNvPr id="31" name="_s1033"/>
          <p:cNvSpPr>
            <a:spLocks noChangeArrowheads="1"/>
          </p:cNvSpPr>
          <p:nvPr/>
        </p:nvSpPr>
        <p:spPr bwMode="auto">
          <a:xfrm>
            <a:off x="1066800" y="3375120"/>
            <a:ext cx="75438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Adeguare il POS, sulla scorta delle richieste del CSE e/o dell’impresa affidataria</a:t>
            </a:r>
            <a:endParaRPr lang="it-IT" sz="1600" dirty="0">
              <a:solidFill>
                <a:srgbClr val="800080"/>
              </a:solidFill>
            </a:endParaRPr>
          </a:p>
        </p:txBody>
      </p:sp>
      <p:sp>
        <p:nvSpPr>
          <p:cNvPr id="39" name="_s1033"/>
          <p:cNvSpPr>
            <a:spLocks noChangeArrowheads="1"/>
          </p:cNvSpPr>
          <p:nvPr/>
        </p:nvSpPr>
        <p:spPr bwMode="auto">
          <a:xfrm>
            <a:off x="1066800" y="4417174"/>
            <a:ext cx="7543800" cy="61202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Aggiornare il POS sulla scorta degli aggiornamenti del PSC e/o per le variazioni delle modalità operative previste nel POS originario e trasmesse al CSE</a:t>
            </a:r>
          </a:p>
        </p:txBody>
      </p:sp>
      <p:sp>
        <p:nvSpPr>
          <p:cNvPr id="40" name="_s1033"/>
          <p:cNvSpPr>
            <a:spLocks noChangeArrowheads="1"/>
          </p:cNvSpPr>
          <p:nvPr/>
        </p:nvSpPr>
        <p:spPr bwMode="auto">
          <a:xfrm>
            <a:off x="1066800" y="23083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Redigere il POS</a:t>
            </a:r>
          </a:p>
        </p:txBody>
      </p:sp>
      <p:sp>
        <p:nvSpPr>
          <p:cNvPr id="13" name="Line 16"/>
          <p:cNvSpPr>
            <a:spLocks noChangeShapeType="1"/>
          </p:cNvSpPr>
          <p:nvPr/>
        </p:nvSpPr>
        <p:spPr bwMode="auto">
          <a:xfrm>
            <a:off x="1905000" y="16764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15" name="Line 16"/>
          <p:cNvSpPr>
            <a:spLocks noChangeShapeType="1"/>
          </p:cNvSpPr>
          <p:nvPr/>
        </p:nvSpPr>
        <p:spPr bwMode="auto">
          <a:xfrm>
            <a:off x="2895600" y="38100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16" name="Line 16"/>
          <p:cNvSpPr>
            <a:spLocks noChangeShapeType="1"/>
          </p:cNvSpPr>
          <p:nvPr/>
        </p:nvSpPr>
        <p:spPr bwMode="auto">
          <a:xfrm>
            <a:off x="3505200" y="27432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9" grpId="0" animBg="1"/>
      <p:bldP spid="40" grpId="0" animBg="1"/>
      <p:bldP spid="13"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80"/>
                </a:solidFill>
              </a:rPr>
              <a:t>POS</a:t>
            </a:r>
          </a:p>
          <a:p>
            <a:pPr algn="ctr">
              <a:spcAft>
                <a:spcPts val="0"/>
              </a:spcAft>
            </a:pPr>
            <a:r>
              <a:rPr lang="it-IT" sz="1600" dirty="0" smtClean="0">
                <a:solidFill>
                  <a:srgbClr val="800000"/>
                </a:solidFill>
              </a:rPr>
              <a:t> </a:t>
            </a:r>
            <a:r>
              <a:rPr lang="it-IT" sz="1200" dirty="0" smtClean="0">
                <a:solidFill>
                  <a:srgbClr val="000000"/>
                </a:solidFill>
              </a:rPr>
              <a:t>(Art. 89)</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Operativo di Sicurezza</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43657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è previsto</a:t>
            </a:r>
          </a:p>
        </p:txBody>
      </p:sp>
      <p:sp>
        <p:nvSpPr>
          <p:cNvPr id="26" name="_s1033"/>
          <p:cNvSpPr>
            <a:spLocks noChangeArrowheads="1"/>
          </p:cNvSpPr>
          <p:nvPr/>
        </p:nvSpPr>
        <p:spPr bwMode="auto">
          <a:xfrm>
            <a:off x="1066800" y="29718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predispone</a:t>
            </a:r>
            <a:endParaRPr lang="it-IT" sz="1600" dirty="0">
              <a:solidFill>
                <a:srgbClr val="800080"/>
              </a:solidFill>
            </a:endParaRPr>
          </a:p>
        </p:txBody>
      </p:sp>
      <p:cxnSp>
        <p:nvCxnSpPr>
          <p:cNvPr id="37" name="AutoShape 49"/>
          <p:cNvCxnSpPr>
            <a:cxnSpLocks noChangeShapeType="1"/>
          </p:cNvCxnSpPr>
          <p:nvPr/>
        </p:nvCxnSpPr>
        <p:spPr bwMode="auto">
          <a:xfrm>
            <a:off x="4038600" y="2743200"/>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3908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verifica</a:t>
            </a:r>
          </a:p>
        </p:txBody>
      </p:sp>
      <p:sp>
        <p:nvSpPr>
          <p:cNvPr id="28"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si predispone</a:t>
            </a:r>
          </a:p>
        </p:txBody>
      </p:sp>
      <p:sp>
        <p:nvSpPr>
          <p:cNvPr id="36" name="_s1033"/>
          <p:cNvSpPr>
            <a:spLocks noChangeArrowheads="1"/>
          </p:cNvSpPr>
          <p:nvPr/>
        </p:nvSpPr>
        <p:spPr bwMode="auto">
          <a:xfrm>
            <a:off x="4572000" y="2438400"/>
            <a:ext cx="3886200" cy="1625410"/>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lang="it-IT" sz="1600" dirty="0" smtClean="0">
                <a:solidFill>
                  <a:srgbClr val="000000"/>
                </a:solidFill>
                <a:latin typeface="Arial"/>
                <a:ea typeface="ヒラギノ角ゴ Pro W3" charset="-128"/>
                <a:cs typeface="Arial"/>
              </a:rPr>
              <a:t>È</a:t>
            </a:r>
            <a:r>
              <a:rPr sz="1600" dirty="0" smtClean="0">
                <a:solidFill>
                  <a:srgbClr val="000000"/>
                </a:solidFill>
                <a:latin typeface="Arial"/>
                <a:ea typeface="ヒラギノ角ゴ Pro W3" charset="-128"/>
                <a:cs typeface="Arial"/>
              </a:rPr>
              <a:t> </a:t>
            </a:r>
            <a:r>
              <a:rPr sz="1600" i="1" dirty="0" smtClean="0">
                <a:solidFill>
                  <a:srgbClr val="000000"/>
                </a:solidFill>
                <a:latin typeface="Arial"/>
                <a:ea typeface="ヒラギノ角ゴ Pro W3" charset="-128"/>
                <a:cs typeface="Arial"/>
              </a:rPr>
              <a:t>il documento che il datore di lavoro dell’impresa esecutrice redige in riferimento al singolo cantiere interessato ai sensi dell’articolo 17 comma 1, lettera a), i cui contenuti sono riportati nell’Allegato XV </a:t>
            </a:r>
            <a:endParaRPr lang="it-IT" sz="1600" dirty="0" smtClean="0">
              <a:solidFill>
                <a:srgbClr val="000000"/>
              </a:solidFill>
              <a:latin typeface="Arial"/>
              <a:ea typeface="ヒラギノ角ゴ Pro W3" charset="-128"/>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Che cos’è</a:t>
            </a:r>
          </a:p>
        </p:txBody>
      </p:sp>
      <p:cxnSp>
        <p:nvCxnSpPr>
          <p:cNvPr id="22" name="Connettore 1 21"/>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sp>
        <p:nvSpPr>
          <p:cNvPr id="23"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ESECUTRICE</a:t>
            </a:r>
            <a:endParaRPr lang="it-IT" sz="1600" b="1" i="1" dirty="0">
              <a:solidFill>
                <a:srgbClr val="800000"/>
              </a:solidFill>
            </a:endParaRPr>
          </a:p>
        </p:txBody>
      </p:sp>
      <p:sp>
        <p:nvSpPr>
          <p:cNvPr id="18" name="_s1033"/>
          <p:cNvSpPr>
            <a:spLocks noChangeArrowheads="1"/>
          </p:cNvSpPr>
          <p:nvPr/>
        </p:nvSpPr>
        <p:spPr bwMode="auto">
          <a:xfrm>
            <a:off x="1905000" y="5280120"/>
            <a:ext cx="5410200" cy="358680"/>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lang="it-IT" sz="1600" b="1" i="1" u="sng" dirty="0" smtClean="0">
                <a:solidFill>
                  <a:srgbClr val="000000"/>
                </a:solidFill>
                <a:latin typeface="Arial"/>
                <a:ea typeface="ヒラギノ角ゴ Pro W3" charset="-128"/>
                <a:cs typeface="Arial"/>
              </a:rPr>
              <a:t>L’OBBLIGO DEL POS NON È DELEGABILE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strips(upRigh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5" grpId="0" animBg="1"/>
      <p:bldP spid="26" grpId="0" animBg="1"/>
      <p:bldP spid="27" grpId="0" animBg="1"/>
      <p:bldP spid="28" grpId="0" animBg="1"/>
      <p:bldP spid="36" grpId="0"/>
      <p:bldP spid="24" grpId="0" animBg="1"/>
      <p:bldP spid="18" grpId="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80"/>
                </a:solidFill>
              </a:rPr>
              <a:t>POS</a:t>
            </a:r>
          </a:p>
          <a:p>
            <a:pPr algn="ctr">
              <a:spcAft>
                <a:spcPts val="0"/>
              </a:spcAft>
            </a:pPr>
            <a:r>
              <a:rPr lang="it-IT" sz="1600" dirty="0" smtClean="0">
                <a:solidFill>
                  <a:srgbClr val="800000"/>
                </a:solidFill>
              </a:rPr>
              <a:t> </a:t>
            </a:r>
            <a:r>
              <a:rPr lang="it-IT" sz="1200" dirty="0" smtClean="0">
                <a:solidFill>
                  <a:srgbClr val="000000"/>
                </a:solidFill>
              </a:rPr>
              <a:t>(Art. 89)</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Operativo di Sicurezza</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4441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è previsto</a:t>
            </a:r>
          </a:p>
        </p:txBody>
      </p:sp>
      <p:sp>
        <p:nvSpPr>
          <p:cNvPr id="26" name="_s1033"/>
          <p:cNvSpPr>
            <a:spLocks noChangeArrowheads="1"/>
          </p:cNvSpPr>
          <p:nvPr/>
        </p:nvSpPr>
        <p:spPr bwMode="auto">
          <a:xfrm>
            <a:off x="1066800" y="29718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predispone</a:t>
            </a:r>
            <a:endParaRPr lang="it-IT" sz="1600" dirty="0">
              <a:solidFill>
                <a:srgbClr val="800080"/>
              </a:solidFill>
            </a:endParaRPr>
          </a:p>
        </p:txBody>
      </p:sp>
      <p:cxnSp>
        <p:nvCxnSpPr>
          <p:cNvPr id="37" name="AutoShape 49"/>
          <p:cNvCxnSpPr>
            <a:cxnSpLocks noChangeShapeType="1"/>
          </p:cNvCxnSpPr>
          <p:nvPr/>
        </p:nvCxnSpPr>
        <p:spPr bwMode="auto">
          <a:xfrm>
            <a:off x="4038600" y="3198812"/>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3908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verifica</a:t>
            </a:r>
          </a:p>
        </p:txBody>
      </p:sp>
      <p:sp>
        <p:nvSpPr>
          <p:cNvPr id="28"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si predispone</a:t>
            </a:r>
          </a:p>
        </p:txBody>
      </p:sp>
      <p:sp>
        <p:nvSpPr>
          <p:cNvPr id="36" name="_s1033"/>
          <p:cNvSpPr>
            <a:spLocks noChangeArrowheads="1"/>
          </p:cNvSpPr>
          <p:nvPr/>
        </p:nvSpPr>
        <p:spPr bwMode="auto">
          <a:xfrm>
            <a:off x="4343400" y="2971800"/>
            <a:ext cx="2286000" cy="358680"/>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lang="it-IT" sz="1600" b="1" i="1" dirty="0" smtClean="0">
                <a:solidFill>
                  <a:srgbClr val="000000"/>
                </a:solidFill>
                <a:latin typeface="Arial"/>
                <a:ea typeface="ヒラギノ角ゴ Pro W3" charset="-128"/>
                <a:cs typeface="Arial"/>
              </a:rPr>
              <a:t>D</a:t>
            </a:r>
            <a:r>
              <a:rPr sz="1600" b="1" i="1" dirty="0" smtClean="0">
                <a:solidFill>
                  <a:srgbClr val="000000"/>
                </a:solidFill>
                <a:latin typeface="Arial"/>
                <a:ea typeface="ヒラギノ角ゴ Pro W3" charset="-128"/>
                <a:cs typeface="Arial"/>
              </a:rPr>
              <a:t>atore di lavoro </a:t>
            </a:r>
            <a:endParaRPr lang="it-IT" sz="1600" b="1" i="1" dirty="0" smtClean="0">
              <a:solidFill>
                <a:srgbClr val="000000"/>
              </a:solidFill>
              <a:latin typeface="Arial"/>
              <a:ea typeface="ヒラギノ角ゴ Pro W3" charset="-128"/>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Che cos’è</a:t>
            </a:r>
          </a:p>
        </p:txBody>
      </p:sp>
      <p:cxnSp>
        <p:nvCxnSpPr>
          <p:cNvPr id="22" name="Connettore 1 21"/>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sp>
        <p:nvSpPr>
          <p:cNvPr id="23"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ESECUTRICE</a:t>
            </a:r>
            <a:endParaRPr lang="it-IT" sz="1600" b="1" i="1" dirty="0">
              <a:solidFill>
                <a:srgbClr val="800000"/>
              </a:solidFill>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80"/>
                </a:solidFill>
              </a:rPr>
              <a:t>POS</a:t>
            </a:r>
          </a:p>
          <a:p>
            <a:pPr algn="ctr">
              <a:spcAft>
                <a:spcPts val="0"/>
              </a:spcAft>
            </a:pPr>
            <a:r>
              <a:rPr lang="it-IT" sz="1600" dirty="0" smtClean="0">
                <a:solidFill>
                  <a:srgbClr val="800000"/>
                </a:solidFill>
              </a:rPr>
              <a:t> </a:t>
            </a:r>
            <a:r>
              <a:rPr lang="it-IT" sz="1200" dirty="0" smtClean="0">
                <a:solidFill>
                  <a:srgbClr val="000000"/>
                </a:solidFill>
              </a:rPr>
              <a:t>(Art. 89)</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Operativo di Sicurezza</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4441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è previsto</a:t>
            </a:r>
          </a:p>
        </p:txBody>
      </p:sp>
      <p:sp>
        <p:nvSpPr>
          <p:cNvPr id="26" name="_s1033"/>
          <p:cNvSpPr>
            <a:spLocks noChangeArrowheads="1"/>
          </p:cNvSpPr>
          <p:nvPr/>
        </p:nvSpPr>
        <p:spPr bwMode="auto">
          <a:xfrm>
            <a:off x="1066800" y="29718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predispone</a:t>
            </a:r>
            <a:endParaRPr lang="it-IT" sz="1600" dirty="0">
              <a:solidFill>
                <a:srgbClr val="800080"/>
              </a:solidFill>
            </a:endParaRPr>
          </a:p>
        </p:txBody>
      </p:sp>
      <p:cxnSp>
        <p:nvCxnSpPr>
          <p:cNvPr id="37" name="AutoShape 49"/>
          <p:cNvCxnSpPr>
            <a:cxnSpLocks noChangeShapeType="1"/>
          </p:cNvCxnSpPr>
          <p:nvPr/>
        </p:nvCxnSpPr>
        <p:spPr bwMode="auto">
          <a:xfrm>
            <a:off x="4038600" y="3656012"/>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3908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verifica</a:t>
            </a:r>
          </a:p>
        </p:txBody>
      </p:sp>
      <p:sp>
        <p:nvSpPr>
          <p:cNvPr id="28"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si predispone</a:t>
            </a:r>
          </a:p>
        </p:txBody>
      </p:sp>
      <p:sp>
        <p:nvSpPr>
          <p:cNvPr id="36" name="_s1033"/>
          <p:cNvSpPr>
            <a:spLocks noChangeArrowheads="1"/>
          </p:cNvSpPr>
          <p:nvPr/>
        </p:nvSpPr>
        <p:spPr bwMode="auto">
          <a:xfrm>
            <a:off x="4572000" y="2971336"/>
            <a:ext cx="3886200" cy="1372064"/>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b="1" dirty="0" smtClean="0">
                <a:solidFill>
                  <a:srgbClr val="000000"/>
                </a:solidFill>
                <a:latin typeface="Arial"/>
                <a:ea typeface="ヒラギノ角ゴ Pro W3" charset="-128"/>
                <a:cs typeface="Arial"/>
              </a:rPr>
              <a:t>Prima dell’inizio dei rispettivi lavori </a:t>
            </a:r>
            <a:r>
              <a:rPr sz="1600" dirty="0" smtClean="0">
                <a:solidFill>
                  <a:srgbClr val="000000"/>
                </a:solidFill>
                <a:latin typeface="Arial"/>
                <a:ea typeface="ヒラギノ角ゴ Pro W3" charset="-128"/>
                <a:cs typeface="Arial"/>
              </a:rPr>
              <a:t>ciascuna impresa esecutrice chiamata ad operare nel cantiere deve elaborare e trasmettere il proprio POS all’impresa </a:t>
            </a:r>
            <a:r>
              <a:rPr lang="it-IT" sz="1600" dirty="0" smtClean="0">
                <a:solidFill>
                  <a:srgbClr val="000000"/>
                </a:solidFill>
                <a:latin typeface="Arial"/>
                <a:ea typeface="ヒラギノ角ゴ Pro W3" charset="-128"/>
                <a:cs typeface="Arial"/>
              </a:rPr>
              <a:t>affidataria</a:t>
            </a:r>
            <a:r>
              <a:rPr sz="1600" dirty="0" smtClean="0">
                <a:solidFill>
                  <a:srgbClr val="000000"/>
                </a:solidFill>
                <a:latin typeface="Arial"/>
                <a:ea typeface="ヒラギノ角ゴ Pro W3" charset="-128"/>
                <a:cs typeface="Arial"/>
              </a:rPr>
              <a:t>. </a:t>
            </a:r>
            <a:endParaRPr sz="1600" dirty="0" smtClean="0">
              <a:latin typeface="Arial"/>
              <a:cs typeface="Arial"/>
            </a:endParaRPr>
          </a:p>
          <a:p>
            <a:pPr eaLnBrk="0">
              <a:lnSpc>
                <a:spcPct val="100000"/>
              </a:lnSpc>
              <a:spcBef>
                <a:spcPct val="30000"/>
              </a:spcBef>
              <a:defRPr/>
            </a:pPr>
            <a:endParaRPr lang="it-IT" sz="1600" b="1" i="1" u="sng" dirty="0" smtClean="0"/>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Che cos’è</a:t>
            </a:r>
          </a:p>
        </p:txBody>
      </p:sp>
      <p:cxnSp>
        <p:nvCxnSpPr>
          <p:cNvPr id="22" name="Connettore 1 21"/>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sp>
        <p:nvSpPr>
          <p:cNvPr id="23"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ESECUTRICE</a:t>
            </a:r>
            <a:endParaRPr lang="it-IT" sz="1600" b="1" i="1" dirty="0">
              <a:solidFill>
                <a:srgbClr val="800000"/>
              </a:solid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80"/>
                </a:solidFill>
              </a:rPr>
              <a:t>POS</a:t>
            </a:r>
          </a:p>
          <a:p>
            <a:pPr algn="ctr">
              <a:spcAft>
                <a:spcPts val="0"/>
              </a:spcAft>
            </a:pPr>
            <a:r>
              <a:rPr lang="it-IT" sz="1600" dirty="0" smtClean="0">
                <a:solidFill>
                  <a:srgbClr val="800000"/>
                </a:solidFill>
              </a:rPr>
              <a:t> </a:t>
            </a:r>
            <a:r>
              <a:rPr lang="it-IT" sz="1200" dirty="0" smtClean="0">
                <a:solidFill>
                  <a:srgbClr val="000000"/>
                </a:solidFill>
              </a:rPr>
              <a:t>(Art. 89)</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Operativo di Sicurezza</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43434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è previsto</a:t>
            </a:r>
          </a:p>
        </p:txBody>
      </p:sp>
      <p:sp>
        <p:nvSpPr>
          <p:cNvPr id="26" name="_s1033"/>
          <p:cNvSpPr>
            <a:spLocks noChangeArrowheads="1"/>
          </p:cNvSpPr>
          <p:nvPr/>
        </p:nvSpPr>
        <p:spPr bwMode="auto">
          <a:xfrm>
            <a:off x="1066800" y="29718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predispone</a:t>
            </a:r>
            <a:endParaRPr lang="it-IT" sz="1600" dirty="0">
              <a:solidFill>
                <a:srgbClr val="800080"/>
              </a:solidFill>
            </a:endParaRPr>
          </a:p>
        </p:txBody>
      </p:sp>
      <p:cxnSp>
        <p:nvCxnSpPr>
          <p:cNvPr id="37" name="AutoShape 49"/>
          <p:cNvCxnSpPr>
            <a:cxnSpLocks noChangeShapeType="1"/>
          </p:cNvCxnSpPr>
          <p:nvPr/>
        </p:nvCxnSpPr>
        <p:spPr bwMode="auto">
          <a:xfrm>
            <a:off x="4038600" y="4113212"/>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3908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verifica</a:t>
            </a:r>
          </a:p>
        </p:txBody>
      </p:sp>
      <p:sp>
        <p:nvSpPr>
          <p:cNvPr id="28"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si predispone</a:t>
            </a:r>
          </a:p>
        </p:txBody>
      </p:sp>
      <p:sp>
        <p:nvSpPr>
          <p:cNvPr id="36" name="_s1033"/>
          <p:cNvSpPr>
            <a:spLocks noChangeArrowheads="1"/>
          </p:cNvSpPr>
          <p:nvPr/>
        </p:nvSpPr>
        <p:spPr bwMode="auto">
          <a:xfrm>
            <a:off x="3657600" y="3908520"/>
            <a:ext cx="3886200" cy="358680"/>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b="1" i="1" dirty="0" smtClean="0">
                <a:solidFill>
                  <a:srgbClr val="000000"/>
                </a:solidFill>
                <a:latin typeface="Arial"/>
                <a:ea typeface="ヒラギノ角ゴ Pro W3" charset="-128"/>
                <a:cs typeface="Arial"/>
              </a:rPr>
              <a:t>L’impresa affidataria </a:t>
            </a:r>
            <a:endParaRPr lang="it-IT" sz="1600" b="1" i="1" dirty="0" smtClean="0">
              <a:solidFill>
                <a:srgbClr val="000000"/>
              </a:solidFill>
              <a:latin typeface="Arial"/>
              <a:ea typeface="ヒラギノ角ゴ Pro W3" charset="-128"/>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Che cos’è</a:t>
            </a:r>
          </a:p>
        </p:txBody>
      </p:sp>
      <p:cxnSp>
        <p:nvCxnSpPr>
          <p:cNvPr id="22" name="Connettore 1 21"/>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sp>
        <p:nvSpPr>
          <p:cNvPr id="23"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ESECUTRICE</a:t>
            </a:r>
            <a:endParaRPr lang="it-IT" sz="1600" b="1" i="1" dirty="0">
              <a:solidFill>
                <a:srgbClr val="800000"/>
              </a:solidFill>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80"/>
                </a:solidFill>
              </a:rPr>
              <a:t>POS</a:t>
            </a:r>
          </a:p>
          <a:p>
            <a:pPr algn="ctr">
              <a:spcAft>
                <a:spcPts val="0"/>
              </a:spcAft>
            </a:pPr>
            <a:r>
              <a:rPr lang="it-IT" sz="1600" dirty="0" smtClean="0">
                <a:solidFill>
                  <a:srgbClr val="800000"/>
                </a:solidFill>
              </a:rPr>
              <a:t> </a:t>
            </a:r>
            <a:r>
              <a:rPr lang="it-IT" sz="1200" dirty="0" smtClean="0">
                <a:solidFill>
                  <a:srgbClr val="000000"/>
                </a:solidFill>
              </a:rPr>
              <a:t>(Art. 89)</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Operativo di Sicurezza</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
        <p:nvSpPr>
          <p:cNvPr id="25" name="_s1033"/>
          <p:cNvSpPr>
            <a:spLocks noChangeArrowheads="1"/>
          </p:cNvSpPr>
          <p:nvPr/>
        </p:nvSpPr>
        <p:spPr bwMode="auto">
          <a:xfrm>
            <a:off x="1066800" y="43434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è previsto</a:t>
            </a:r>
          </a:p>
        </p:txBody>
      </p:sp>
      <p:sp>
        <p:nvSpPr>
          <p:cNvPr id="26" name="_s1033"/>
          <p:cNvSpPr>
            <a:spLocks noChangeArrowheads="1"/>
          </p:cNvSpPr>
          <p:nvPr/>
        </p:nvSpPr>
        <p:spPr bwMode="auto">
          <a:xfrm>
            <a:off x="1066800" y="29718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predispone</a:t>
            </a:r>
            <a:endParaRPr lang="it-IT" sz="1600" dirty="0">
              <a:solidFill>
                <a:srgbClr val="800080"/>
              </a:solidFill>
            </a:endParaRPr>
          </a:p>
        </p:txBody>
      </p:sp>
      <p:cxnSp>
        <p:nvCxnSpPr>
          <p:cNvPr id="37" name="AutoShape 49"/>
          <p:cNvCxnSpPr>
            <a:cxnSpLocks noChangeShapeType="1"/>
          </p:cNvCxnSpPr>
          <p:nvPr/>
        </p:nvCxnSpPr>
        <p:spPr bwMode="auto">
          <a:xfrm>
            <a:off x="4038600" y="4570412"/>
            <a:ext cx="457200" cy="1588"/>
          </a:xfrm>
          <a:prstGeom prst="bentConnector3">
            <a:avLst>
              <a:gd name="adj1" fmla="val 50000"/>
            </a:avLst>
          </a:prstGeom>
          <a:noFill/>
          <a:ln w="19050">
            <a:solidFill>
              <a:schemeClr val="tx1"/>
            </a:solidFill>
            <a:miter lim="800000"/>
            <a:headEnd/>
            <a:tailEnd type="triangle"/>
          </a:ln>
          <a:effectLst/>
        </p:spPr>
      </p:cxnSp>
      <p:sp>
        <p:nvSpPr>
          <p:cNvPr id="27" name="_s1033"/>
          <p:cNvSpPr>
            <a:spLocks noChangeArrowheads="1"/>
          </p:cNvSpPr>
          <p:nvPr/>
        </p:nvSpPr>
        <p:spPr bwMode="auto">
          <a:xfrm>
            <a:off x="1066800" y="39085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Chi lo verifica</a:t>
            </a:r>
          </a:p>
        </p:txBody>
      </p:sp>
      <p:sp>
        <p:nvSpPr>
          <p:cNvPr id="28" name="_s1033"/>
          <p:cNvSpPr>
            <a:spLocks noChangeArrowheads="1"/>
          </p:cNvSpPr>
          <p:nvPr/>
        </p:nvSpPr>
        <p:spPr bwMode="auto">
          <a:xfrm>
            <a:off x="1066800" y="34290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Quando si predispone</a:t>
            </a:r>
          </a:p>
        </p:txBody>
      </p:sp>
      <p:sp>
        <p:nvSpPr>
          <p:cNvPr id="36" name="_s1033"/>
          <p:cNvSpPr>
            <a:spLocks noChangeArrowheads="1"/>
          </p:cNvSpPr>
          <p:nvPr/>
        </p:nvSpPr>
        <p:spPr bwMode="auto">
          <a:xfrm>
            <a:off x="4572000" y="3758082"/>
            <a:ext cx="3886200" cy="1118718"/>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dirty="0" smtClean="0">
                <a:solidFill>
                  <a:srgbClr val="000000"/>
                </a:solidFill>
                <a:latin typeface="Arial"/>
                <a:ea typeface="ヒラギノ角ゴ Pro W3" charset="-128"/>
                <a:cs typeface="Arial"/>
              </a:rPr>
              <a:t>Il POS è previsto per tutti i cantieri, sia che ci sia una sola impresa sia per ogni impresa nel caso ce ne siano più di una.</a:t>
            </a:r>
            <a:endParaRPr sz="1600" dirty="0" smtClean="0">
              <a:latin typeface="Arial"/>
              <a:cs typeface="Arial"/>
            </a:endParaRPr>
          </a:p>
        </p:txBody>
      </p:sp>
      <p:sp>
        <p:nvSpPr>
          <p:cNvPr id="24" name="_s1033"/>
          <p:cNvSpPr>
            <a:spLocks noChangeArrowheads="1"/>
          </p:cNvSpPr>
          <p:nvPr/>
        </p:nvSpPr>
        <p:spPr bwMode="auto">
          <a:xfrm>
            <a:off x="1066800" y="253692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Che cos’è</a:t>
            </a:r>
          </a:p>
        </p:txBody>
      </p:sp>
      <p:cxnSp>
        <p:nvCxnSpPr>
          <p:cNvPr id="22" name="Connettore 1 21"/>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sp>
        <p:nvSpPr>
          <p:cNvPr id="23"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ESECUTRICE</a:t>
            </a:r>
            <a:endParaRPr lang="it-IT" sz="1600" b="1" i="1" dirty="0">
              <a:solidFill>
                <a:srgbClr val="800000"/>
              </a:solidFill>
            </a:endParaRPr>
          </a:p>
        </p:txBody>
      </p:sp>
      <p:sp>
        <p:nvSpPr>
          <p:cNvPr id="19" name="Smile 18">
            <a:hlinkClick r:id="" action="ppaction://hlinkshowjump?jump=nextslide"/>
          </p:cNvPr>
          <p:cNvSpPr/>
          <p:nvPr/>
        </p:nvSpPr>
        <p:spPr bwMode="auto">
          <a:xfrm>
            <a:off x="5181600" y="4648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27" name="Text Box 34"/>
          <p:cNvSpPr txBox="1">
            <a:spLocks noChangeArrowheads="1"/>
          </p:cNvSpPr>
          <p:nvPr/>
        </p:nvSpPr>
        <p:spPr bwMode="auto">
          <a:xfrm>
            <a:off x="1055278" y="3200400"/>
            <a:ext cx="4876800" cy="2599173"/>
          </a:xfrm>
          <a:prstGeom prst="rect">
            <a:avLst/>
          </a:prstGeom>
          <a:solidFill>
            <a:schemeClr val="accent6">
              <a:lumMod val="20000"/>
              <a:lumOff val="80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lnSpc>
                <a:spcPct val="130000"/>
              </a:lnSpc>
            </a:pPr>
            <a:r>
              <a:rPr lang="it-IT" dirty="0" smtClean="0">
                <a:solidFill>
                  <a:schemeClr val="tx1"/>
                </a:solidFill>
                <a:latin typeface="Arial"/>
                <a:cs typeface="Arial"/>
              </a:rPr>
              <a:t>Soggetto incaricato, dal committente o dal responsabile dei lavori, dell'esecuzione dei compiti di cui all'art. 92, </a:t>
            </a:r>
            <a:r>
              <a:rPr lang="it-IT" i="1" u="sng" dirty="0" smtClean="0">
                <a:solidFill>
                  <a:srgbClr val="800000"/>
                </a:solidFill>
                <a:latin typeface="Arial"/>
                <a:cs typeface="Arial"/>
              </a:rPr>
              <a:t>che non può essere il datore di lavoro delle imprese esecutrici o un suo dipendente o il responsabile del servizio di prevenzione e protezione (RSPP) da lui designato</a:t>
            </a:r>
            <a:endParaRPr lang="it-IT" dirty="0" smtClean="0">
              <a:solidFill>
                <a:srgbClr val="800000"/>
              </a:solidFill>
              <a:latin typeface="Arial"/>
              <a:cs typeface="Arial"/>
            </a:endParaRPr>
          </a:p>
          <a:p>
            <a:pPr algn="just">
              <a:lnSpc>
                <a:spcPct val="130000"/>
              </a:lnSpc>
            </a:pPr>
            <a:endParaRPr lang="it-IT" dirty="0" smtClean="0">
              <a:solidFill>
                <a:schemeClr val="tx1"/>
              </a:solidFill>
              <a:latin typeface="Arial"/>
              <a:cs typeface="Arial"/>
            </a:endParaRPr>
          </a:p>
        </p:txBody>
      </p:sp>
      <p:sp>
        <p:nvSpPr>
          <p:cNvPr id="16" name="Text Box 34"/>
          <p:cNvSpPr txBox="1">
            <a:spLocks noChangeArrowheads="1"/>
          </p:cNvSpPr>
          <p:nvPr/>
        </p:nvSpPr>
        <p:spPr bwMode="auto">
          <a:xfrm>
            <a:off x="7035801" y="3632202"/>
            <a:ext cx="1333571"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CSE </a:t>
            </a:r>
            <a:r>
              <a:rPr lang="it-IT" sz="1200" dirty="0" smtClean="0"/>
              <a:t>(art. 89)</a:t>
            </a:r>
          </a:p>
        </p:txBody>
      </p:sp>
      <p:sp>
        <p:nvSpPr>
          <p:cNvPr id="17" name="Text Box 34"/>
          <p:cNvSpPr txBox="1">
            <a:spLocks noChangeArrowheads="1"/>
          </p:cNvSpPr>
          <p:nvPr/>
        </p:nvSpPr>
        <p:spPr bwMode="auto">
          <a:xfrm>
            <a:off x="2819400" y="1066800"/>
            <a:ext cx="1268893" cy="324191"/>
          </a:xfrm>
          <a:prstGeom prst="rect">
            <a:avLst/>
          </a:prstGeom>
          <a:solidFill>
            <a:srgbClr val="800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CSP </a:t>
            </a:r>
            <a:r>
              <a:rPr lang="it-IT" sz="1200" dirty="0" smtClean="0"/>
              <a:t>(art. 89)</a:t>
            </a:r>
          </a:p>
        </p:txBody>
      </p:sp>
      <p:sp>
        <p:nvSpPr>
          <p:cNvPr id="18" name="Text Box 34"/>
          <p:cNvSpPr txBox="1">
            <a:spLocks noChangeArrowheads="1"/>
          </p:cNvSpPr>
          <p:nvPr/>
        </p:nvSpPr>
        <p:spPr bwMode="auto">
          <a:xfrm>
            <a:off x="2819400" y="1432021"/>
            <a:ext cx="5562600" cy="1158779"/>
          </a:xfrm>
          <a:prstGeom prst="rect">
            <a:avLst/>
          </a:prstGeom>
          <a:solidFill>
            <a:schemeClr val="accent6">
              <a:lumMod val="20000"/>
              <a:lumOff val="80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lnSpc>
                <a:spcPct val="130000"/>
              </a:lnSpc>
            </a:pPr>
            <a:r>
              <a:rPr lang="it-IT" dirty="0" smtClean="0">
                <a:solidFill>
                  <a:schemeClr val="tx1"/>
                </a:solidFill>
                <a:latin typeface="Arial"/>
                <a:cs typeface="Arial"/>
              </a:rPr>
              <a:t>Soggetto incaricato, dal committente o dal responsabile dei lavori, dell'esecuzione dei compiti di cui all'art. 91 </a:t>
            </a:r>
          </a:p>
          <a:p>
            <a:pPr algn="just">
              <a:lnSpc>
                <a:spcPct val="130000"/>
              </a:lnSpc>
            </a:pPr>
            <a:endParaRPr lang="it-IT" dirty="0" smtClean="0">
              <a:solidFill>
                <a:schemeClr val="tx1"/>
              </a:solidFill>
              <a:latin typeface="Arial"/>
              <a:cs typeface="Arial"/>
            </a:endParaRPr>
          </a:p>
        </p:txBody>
      </p:sp>
      <p:pic>
        <p:nvPicPr>
          <p:cNvPr id="15" name="Immagine 14" descr="CSP_2.jpg"/>
          <p:cNvPicPr>
            <a:picLocks noChangeAspect="1"/>
          </p:cNvPicPr>
          <p:nvPr/>
        </p:nvPicPr>
        <p:blipFill>
          <a:blip r:embed="rId3"/>
          <a:srcRect l="16031" r="19847" b="19171"/>
          <a:stretch>
            <a:fillRect/>
          </a:stretch>
        </p:blipFill>
        <p:spPr>
          <a:xfrm>
            <a:off x="1100666" y="1066800"/>
            <a:ext cx="1642533" cy="1525209"/>
          </a:xfrm>
          <a:prstGeom prst="rect">
            <a:avLst/>
          </a:prstGeom>
        </p:spPr>
      </p:pic>
      <p:pic>
        <p:nvPicPr>
          <p:cNvPr id="19" name="Immagine 18" descr="CSE.jpg"/>
          <p:cNvPicPr>
            <a:picLocks noChangeAspect="1"/>
          </p:cNvPicPr>
          <p:nvPr/>
        </p:nvPicPr>
        <p:blipFill>
          <a:blip r:embed="rId4"/>
          <a:stretch>
            <a:fillRect/>
          </a:stretch>
        </p:blipFill>
        <p:spPr>
          <a:xfrm>
            <a:off x="5977467" y="3996267"/>
            <a:ext cx="2404533" cy="1801079"/>
          </a:xfrm>
          <a:prstGeom prst="rect">
            <a:avLst/>
          </a:prstGeom>
        </p:spPr>
      </p:pic>
      <p:sp>
        <p:nvSpPr>
          <p:cNvPr id="14" name="Rectangle 8"/>
          <p:cNvSpPr>
            <a:spLocks noChangeArrowheads="1"/>
          </p:cNvSpPr>
          <p:nvPr/>
        </p:nvSpPr>
        <p:spPr bwMode="auto">
          <a:xfrm>
            <a:off x="4343400" y="118184"/>
            <a:ext cx="4572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 SOGGETTI DELLA SICUREZZA IN CANTIERE</a:t>
            </a:r>
            <a:endParaRPr lang="it-IT" sz="1600" b="1" i="1" dirty="0">
              <a:solidFill>
                <a:srgbClr val="800000"/>
              </a:solidFill>
            </a:endParaRPr>
          </a:p>
        </p:txBody>
      </p:sp>
      <p:cxnSp>
        <p:nvCxnSpPr>
          <p:cNvPr id="20" name="Connettore 1 19"/>
          <p:cNvCxnSpPr/>
          <p:nvPr/>
        </p:nvCxnSpPr>
        <p:spPr bwMode="auto">
          <a:xfrm rot="10800000">
            <a:off x="1066800" y="346786"/>
            <a:ext cx="3340100" cy="8814"/>
          </a:xfrm>
          <a:prstGeom prst="line">
            <a:avLst/>
          </a:prstGeom>
          <a:solidFill>
            <a:srgbClr val="00B8FF"/>
          </a:solidFill>
          <a:ln w="25400" cap="flat" cmpd="sng" algn="ctr">
            <a:solidFill>
              <a:srgbClr val="800000"/>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85" name="_s1033"/>
          <p:cNvSpPr>
            <a:spLocks noChangeArrowheads="1"/>
          </p:cNvSpPr>
          <p:nvPr/>
        </p:nvSpPr>
        <p:spPr bwMode="auto">
          <a:xfrm>
            <a:off x="5334000" y="914400"/>
            <a:ext cx="1828800" cy="99125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spcAft>
                <a:spcPts val="0"/>
              </a:spcAft>
            </a:pPr>
            <a:r>
              <a:rPr lang="it-IT" sz="1600" dirty="0" smtClean="0">
                <a:solidFill>
                  <a:srgbClr val="800080"/>
                </a:solidFill>
              </a:rPr>
              <a:t>POS</a:t>
            </a:r>
          </a:p>
          <a:p>
            <a:pPr algn="ctr">
              <a:spcAft>
                <a:spcPts val="0"/>
              </a:spcAft>
            </a:pPr>
            <a:r>
              <a:rPr lang="it-IT" sz="1600" dirty="0" smtClean="0">
                <a:solidFill>
                  <a:srgbClr val="800000"/>
                </a:solidFill>
              </a:rPr>
              <a:t> </a:t>
            </a:r>
            <a:r>
              <a:rPr lang="it-IT" sz="1200" dirty="0" smtClean="0">
                <a:solidFill>
                  <a:srgbClr val="000000"/>
                </a:solidFill>
              </a:rPr>
              <a:t>(Art. 89)</a:t>
            </a:r>
          </a:p>
          <a:p>
            <a:pPr algn="ctr">
              <a:spcAft>
                <a:spcPts val="0"/>
              </a:spcAft>
            </a:pPr>
            <a:r>
              <a:rPr lang="it-IT" sz="1200" dirty="0" smtClean="0">
                <a:solidFill>
                  <a:srgbClr val="000000"/>
                </a:solidFill>
              </a:rPr>
              <a:t>ALLEGATO XV</a:t>
            </a:r>
          </a:p>
          <a:p>
            <a:pPr algn="ctr">
              <a:spcAft>
                <a:spcPts val="0"/>
              </a:spcAft>
            </a:pPr>
            <a:endParaRPr lang="it-IT" sz="1200" dirty="0" smtClean="0">
              <a:solidFill>
                <a:srgbClr val="000000"/>
              </a:solidFill>
            </a:endParaRPr>
          </a:p>
          <a:p>
            <a:pPr algn="ctr">
              <a:spcAft>
                <a:spcPts val="0"/>
              </a:spcAft>
            </a:pPr>
            <a:endParaRPr lang="it-IT" sz="1200" dirty="0" smtClean="0">
              <a:solidFill>
                <a:srgbClr val="000000"/>
              </a:solidFill>
            </a:endParaRPr>
          </a:p>
        </p:txBody>
      </p:sp>
      <p:sp>
        <p:nvSpPr>
          <p:cNvPr id="86" name="Text Box 34"/>
          <p:cNvSpPr txBox="1">
            <a:spLocks noChangeArrowheads="1"/>
          </p:cNvSpPr>
          <p:nvPr/>
        </p:nvSpPr>
        <p:spPr bwMode="auto">
          <a:xfrm>
            <a:off x="1143000" y="838200"/>
            <a:ext cx="4572000" cy="324191"/>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Operativo di Sicurezza</a:t>
            </a:r>
          </a:p>
        </p:txBody>
      </p:sp>
      <p:sp>
        <p:nvSpPr>
          <p:cNvPr id="43" name="Smile 42">
            <a:hlinkClick r:id="rId3" action="ppaction://hlinkfile"/>
          </p:cNvPr>
          <p:cNvSpPr/>
          <p:nvPr/>
        </p:nvSpPr>
        <p:spPr bwMode="auto">
          <a:xfrm>
            <a:off x="5410200" y="16002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cxnSp>
        <p:nvCxnSpPr>
          <p:cNvPr id="22" name="Connettore 1 21"/>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sp>
        <p:nvSpPr>
          <p:cNvPr id="23" name="Rectangle 8"/>
          <p:cNvSpPr>
            <a:spLocks noChangeArrowheads="1"/>
          </p:cNvSpPr>
          <p:nvPr/>
        </p:nvSpPr>
        <p:spPr bwMode="auto">
          <a:xfrm>
            <a:off x="4724400" y="152400"/>
            <a:ext cx="4191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DELL’IMPRESA ESECUTRICE</a:t>
            </a:r>
            <a:endParaRPr lang="it-IT" sz="1600" b="1" i="1" dirty="0">
              <a:solidFill>
                <a:srgbClr val="800000"/>
              </a:solidFill>
            </a:endParaRPr>
          </a:p>
        </p:txBody>
      </p:sp>
      <p:pic>
        <p:nvPicPr>
          <p:cNvPr id="20" name="Immagine 19" descr="POS.pdf"/>
          <p:cNvPicPr>
            <a:picLocks noChangeAspect="1"/>
          </p:cNvPicPr>
          <p:nvPr/>
        </p:nvPicPr>
        <mc:AlternateContent>
          <mc:Choice xmlns:ma="http://schemas.microsoft.com/office/mac/drawingml/2008/main" Requires="ma">
            <p:blipFill>
              <a:blip r:embed="rId4"/>
              <a:srcRect l="10691" t="66667" r="9119" b="4444"/>
              <a:stretch>
                <a:fillRect/>
              </a:stretch>
            </p:blipFill>
          </mc:Choice>
          <mc:Fallback>
            <p:blipFill>
              <a:blip r:embed="rId5"/>
              <a:srcRect l="10691" t="66667" r="9119" b="4444"/>
              <a:stretch>
                <a:fillRect/>
              </a:stretch>
            </p:blipFill>
          </mc:Fallback>
        </mc:AlternateContent>
        <p:spPr>
          <a:xfrm>
            <a:off x="615461" y="1828800"/>
            <a:ext cx="8071339" cy="4114800"/>
          </a:xfrm>
          <a:prstGeom prst="rect">
            <a:avLst/>
          </a:prstGeom>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COORDINATORI</a:t>
              </a:r>
              <a:endParaRPr lang="it-IT" sz="1600" b="1" i="1" dirty="0">
                <a:solidFill>
                  <a:srgbClr val="800000"/>
                </a:solidFill>
              </a:endParaRPr>
            </a:p>
          </p:txBody>
        </p:sp>
        <p:cxnSp>
          <p:nvCxnSpPr>
            <p:cNvPr id="38" name="Connettore 1 37"/>
            <p:cNvCxnSpPr/>
            <p:nvPr/>
          </p:nvCxnSpPr>
          <p:spPr bwMode="auto">
            <a:xfrm rot="10800000" flipV="1">
              <a:off x="1066800" y="381000"/>
              <a:ext cx="5029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85" name="_s1033"/>
          <p:cNvSpPr>
            <a:spLocks noChangeArrowheads="1"/>
          </p:cNvSpPr>
          <p:nvPr/>
        </p:nvSpPr>
        <p:spPr bwMode="auto">
          <a:xfrm>
            <a:off x="4724400" y="914400"/>
            <a:ext cx="3962400" cy="547895"/>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sz="1600" b="1" dirty="0" smtClean="0">
                <a:solidFill>
                  <a:srgbClr val="000000"/>
                </a:solidFill>
                <a:latin typeface="Arial"/>
                <a:ea typeface="ヒラギノ角ゴ Pro W3" charset="-128"/>
                <a:cs typeface="Arial"/>
              </a:rPr>
              <a:t>Contenuti minimi del P</a:t>
            </a:r>
            <a:r>
              <a:rPr lang="it-IT" sz="1600" b="1" dirty="0" smtClean="0">
                <a:solidFill>
                  <a:srgbClr val="000000"/>
                </a:solidFill>
                <a:latin typeface="Arial"/>
                <a:ea typeface="ヒラギノ角ゴ Pro W3" charset="-128"/>
                <a:cs typeface="Arial"/>
              </a:rPr>
              <a:t>OS</a:t>
            </a:r>
          </a:p>
          <a:p>
            <a:pPr algn="ctr"/>
            <a:r>
              <a:rPr lang="it-IT" sz="1200" dirty="0" smtClean="0">
                <a:solidFill>
                  <a:srgbClr val="000000"/>
                </a:solidFill>
                <a:latin typeface="Arial"/>
                <a:ea typeface="ヒラギノ角ゴ Pro W3" charset="-128"/>
                <a:cs typeface="Arial"/>
              </a:rPr>
              <a:t> (</a:t>
            </a:r>
            <a:r>
              <a:rPr sz="1200" dirty="0" smtClean="0">
                <a:solidFill>
                  <a:srgbClr val="000000"/>
                </a:solidFill>
                <a:latin typeface="Arial"/>
                <a:ea typeface="ヒラギノ角ゴ Pro W3" charset="-128"/>
                <a:cs typeface="Arial"/>
              </a:rPr>
              <a:t>D.Lgs. 81/08, Allegato XV punto </a:t>
            </a:r>
            <a:r>
              <a:rPr lang="it-IT" sz="1200" dirty="0" smtClean="0">
                <a:solidFill>
                  <a:srgbClr val="000000"/>
                </a:solidFill>
                <a:latin typeface="Arial"/>
                <a:ea typeface="ヒラギノ角ゴ Pro W3" charset="-128"/>
                <a:cs typeface="Arial"/>
              </a:rPr>
              <a:t>3.2</a:t>
            </a:r>
            <a:r>
              <a:rPr sz="1200" dirty="0" smtClean="0">
                <a:solidFill>
                  <a:srgbClr val="000000"/>
                </a:solidFill>
                <a:latin typeface="Arial"/>
                <a:ea typeface="ヒラギノ角ゴ Pro W3" charset="-128"/>
                <a:cs typeface="Arial"/>
              </a:rPr>
              <a:t>)</a:t>
            </a:r>
            <a:endParaRPr lang="it-IT" sz="1200" dirty="0" smtClean="0">
              <a:latin typeface="Arial"/>
              <a:cs typeface="Arial"/>
            </a:endParaRPr>
          </a:p>
          <a:p>
            <a:pPr algn="ctr">
              <a:spcAft>
                <a:spcPts val="0"/>
              </a:spcAft>
            </a:pPr>
            <a:endParaRPr lang="it-IT" sz="1200" dirty="0" smtClean="0">
              <a:solidFill>
                <a:srgbClr val="000000"/>
              </a:solidFill>
            </a:endParaRPr>
          </a:p>
        </p:txBody>
      </p:sp>
      <p:sp>
        <p:nvSpPr>
          <p:cNvPr id="29" name="Rettangolo 28"/>
          <p:cNvSpPr/>
          <p:nvPr/>
        </p:nvSpPr>
        <p:spPr>
          <a:xfrm>
            <a:off x="1066800" y="1650064"/>
            <a:ext cx="7162800" cy="4445936"/>
          </a:xfrm>
          <a:prstGeom prst="rect">
            <a:avLst/>
          </a:prstGeom>
        </p:spPr>
        <p:txBody>
          <a:bodyPr wrap="square">
            <a:spAutoFit/>
          </a:bodyPr>
          <a:lstStyle/>
          <a:p>
            <a:pPr algn="just"/>
            <a:r>
              <a:rPr sz="1600" i="1" dirty="0" smtClean="0">
                <a:solidFill>
                  <a:srgbClr val="000000"/>
                </a:solidFill>
                <a:latin typeface="Arial"/>
                <a:ea typeface="ヒラギノ角ゴ Pro W3" charset="-128"/>
                <a:cs typeface="Arial"/>
              </a:rPr>
              <a:t>a) </a:t>
            </a:r>
            <a:r>
              <a:rPr sz="1600" dirty="0" smtClean="0">
                <a:solidFill>
                  <a:srgbClr val="000000"/>
                </a:solidFill>
                <a:latin typeface="Arial"/>
                <a:ea typeface="ヒラギノ角ゴ Pro W3" charset="-128"/>
                <a:cs typeface="Arial"/>
              </a:rPr>
              <a:t>i dati identificativi dell’impresa esecutrice</a:t>
            </a:r>
            <a:r>
              <a:rPr lang="it-IT" sz="1600" dirty="0" smtClean="0">
                <a:solidFill>
                  <a:srgbClr val="000000"/>
                </a:solidFill>
                <a:latin typeface="Arial"/>
                <a:ea typeface="ヒラギノ角ゴ Pro W3" charset="-128"/>
                <a:cs typeface="Arial"/>
              </a:rPr>
              <a:t>;</a:t>
            </a:r>
          </a:p>
          <a:p>
            <a:pPr algn="just"/>
            <a:r>
              <a:rPr sz="1600" i="1" dirty="0" smtClean="0">
                <a:solidFill>
                  <a:srgbClr val="000000"/>
                </a:solidFill>
                <a:latin typeface="Arial"/>
                <a:ea typeface="ヒラギノ角ゴ Pro W3" charset="-128"/>
                <a:cs typeface="Arial"/>
              </a:rPr>
              <a:t>b)  </a:t>
            </a:r>
            <a:r>
              <a:rPr sz="1600" dirty="0" smtClean="0">
                <a:solidFill>
                  <a:srgbClr val="000000"/>
                </a:solidFill>
                <a:latin typeface="Arial"/>
                <a:ea typeface="ヒラギノ角ゴ Pro W3" charset="-128"/>
                <a:cs typeface="Arial"/>
              </a:rPr>
              <a:t>le specifiche mansioni, inerenti la sicurezza, svolte in cantiere da ogni figura nominata allo scopo dall’impresa esecutrice;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c)  </a:t>
            </a:r>
            <a:r>
              <a:rPr sz="1600" dirty="0" smtClean="0">
                <a:solidFill>
                  <a:srgbClr val="000000"/>
                </a:solidFill>
                <a:latin typeface="Arial"/>
                <a:ea typeface="ヒラギノ角ゴ Pro W3" charset="-128"/>
                <a:cs typeface="Arial"/>
              </a:rPr>
              <a:t>la descrizione dell’attività di cantiere, delle modalità organizzative e dei turni di lavoro;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d)  </a:t>
            </a:r>
            <a:r>
              <a:rPr sz="1600" dirty="0" smtClean="0">
                <a:solidFill>
                  <a:srgbClr val="000000"/>
                </a:solidFill>
                <a:latin typeface="Arial"/>
                <a:ea typeface="ヒラギノ角ゴ Pro W3" charset="-128"/>
                <a:cs typeface="Arial"/>
              </a:rPr>
              <a:t>l’elenco dei ponteggi, dei ponti su ruote a torre e di altre opere provvisionali di notevole importanza, delle macchine e degli impianti utilizzati nel cantiere;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e)  </a:t>
            </a:r>
            <a:r>
              <a:rPr sz="1600" dirty="0" smtClean="0">
                <a:solidFill>
                  <a:srgbClr val="000000"/>
                </a:solidFill>
                <a:latin typeface="Arial"/>
                <a:ea typeface="ヒラギノ角ゴ Pro W3" charset="-128"/>
                <a:cs typeface="Arial"/>
              </a:rPr>
              <a:t>l’elenco delle sostanze e preparati pericolosi utilizzati nel cantiere con le relative schede di sicurezza;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f)  </a:t>
            </a:r>
            <a:r>
              <a:rPr sz="1600" dirty="0" smtClean="0">
                <a:solidFill>
                  <a:srgbClr val="000000"/>
                </a:solidFill>
                <a:latin typeface="Arial"/>
                <a:ea typeface="ヒラギノ角ゴ Pro W3" charset="-128"/>
                <a:cs typeface="Arial"/>
              </a:rPr>
              <a:t>l’esito del rapporto di valutazione del rumore;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g)  </a:t>
            </a:r>
            <a:r>
              <a:rPr sz="1600" dirty="0" smtClean="0">
                <a:solidFill>
                  <a:srgbClr val="000000"/>
                </a:solidFill>
                <a:latin typeface="Arial"/>
                <a:ea typeface="ヒラギノ角ゴ Pro W3" charset="-128"/>
                <a:cs typeface="Arial"/>
              </a:rPr>
              <a:t>l’individuazione delle misure preventive e protetive, integrative rispetto a quelle contenute nel PSC quando previsto, adottate in relazione ai rischi connessi alle proprie lavorazioni in cantiere;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h)  </a:t>
            </a:r>
            <a:r>
              <a:rPr sz="1600" dirty="0" smtClean="0">
                <a:solidFill>
                  <a:srgbClr val="000000"/>
                </a:solidFill>
                <a:latin typeface="Arial"/>
                <a:ea typeface="ヒラギノ角ゴ Pro W3" charset="-128"/>
                <a:cs typeface="Arial"/>
              </a:rPr>
              <a:t>le procedure complementari e di dettaglio, richieste dal PSC quando previsto;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i)  </a:t>
            </a:r>
            <a:r>
              <a:rPr sz="1600" dirty="0" smtClean="0">
                <a:solidFill>
                  <a:srgbClr val="000000"/>
                </a:solidFill>
                <a:latin typeface="Arial"/>
                <a:ea typeface="ヒラギノ角ゴ Pro W3" charset="-128"/>
                <a:cs typeface="Arial"/>
              </a:rPr>
              <a:t>l’elenco dei </a:t>
            </a:r>
            <a:r>
              <a:rPr lang="it-IT" sz="1600" dirty="0" smtClean="0">
                <a:solidFill>
                  <a:srgbClr val="000000"/>
                </a:solidFill>
                <a:latin typeface="Arial"/>
                <a:ea typeface="ヒラギノ角ゴ Pro W3" charset="-128"/>
                <a:cs typeface="Arial"/>
              </a:rPr>
              <a:t>DPI</a:t>
            </a:r>
            <a:r>
              <a:rPr sz="1600" dirty="0" smtClean="0">
                <a:solidFill>
                  <a:srgbClr val="000000"/>
                </a:solidFill>
                <a:latin typeface="Arial"/>
                <a:ea typeface="ヒラギノ角ゴ Pro W3" charset="-128"/>
                <a:cs typeface="Arial"/>
              </a:rPr>
              <a:t> forniti ai lavoratori occupati in cantiere; </a:t>
            </a:r>
            <a:endParaRPr sz="1600" dirty="0" smtClean="0">
              <a:latin typeface="Arial"/>
              <a:cs typeface="Arial"/>
            </a:endParaRPr>
          </a:p>
          <a:p>
            <a:pPr algn="just"/>
            <a:r>
              <a:rPr sz="1600" i="1" dirty="0" smtClean="0">
                <a:solidFill>
                  <a:srgbClr val="000000"/>
                </a:solidFill>
                <a:latin typeface="Arial"/>
                <a:ea typeface="ヒラギノ角ゴ Pro W3" charset="-128"/>
                <a:cs typeface="Arial"/>
              </a:rPr>
              <a:t>j)  </a:t>
            </a:r>
            <a:r>
              <a:rPr sz="1600" dirty="0" smtClean="0">
                <a:solidFill>
                  <a:srgbClr val="000000"/>
                </a:solidFill>
                <a:latin typeface="Arial"/>
                <a:ea typeface="ヒラギノ角ゴ Pro W3" charset="-128"/>
                <a:cs typeface="Arial"/>
              </a:rPr>
              <a:t>la documentazione in merito all’informazione e alla formazione fornite ai lavoratori del cantiere. </a:t>
            </a:r>
            <a:endParaRPr sz="1600" dirty="0" smtClean="0">
              <a:latin typeface="Arial"/>
              <a:cs typeface="Arial"/>
            </a:endParaRPr>
          </a:p>
        </p:txBody>
      </p:sp>
      <p:sp>
        <p:nvSpPr>
          <p:cNvPr id="13" name="Text Box 34"/>
          <p:cNvSpPr txBox="1">
            <a:spLocks noChangeArrowheads="1"/>
          </p:cNvSpPr>
          <p:nvPr/>
        </p:nvSpPr>
        <p:spPr bwMode="auto">
          <a:xfrm>
            <a:off x="1143000" y="838200"/>
            <a:ext cx="3962400" cy="324191"/>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r>
              <a:rPr lang="it-IT" sz="1600" dirty="0" smtClean="0"/>
              <a:t>Piano Operativo di Sicurezza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9"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4495800" y="152400"/>
              <a:ext cx="44196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 LAVORATORE AUTONOMO</a:t>
              </a:r>
              <a:endParaRPr lang="it-IT" sz="1600" b="1" i="1" dirty="0">
                <a:solidFill>
                  <a:srgbClr val="800000"/>
                </a:solidFill>
              </a:endParaRPr>
            </a:p>
          </p:txBody>
        </p:sp>
        <p:cxnSp>
          <p:nvCxnSpPr>
            <p:cNvPr id="38" name="Connettore 1 37"/>
            <p:cNvCxnSpPr/>
            <p:nvPr/>
          </p:nvCxnSpPr>
          <p:spPr bwMode="auto">
            <a:xfrm rot="10800000" flipV="1">
              <a:off x="1066800" y="381000"/>
              <a:ext cx="35052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pic>
        <p:nvPicPr>
          <p:cNvPr id="10" name="Immagine 9" descr="Lavoratore autonomo.pdf"/>
          <p:cNvPicPr>
            <a:picLocks noChangeAspect="1"/>
          </p:cNvPicPr>
          <p:nvPr/>
        </p:nvPicPr>
        <mc:AlternateContent>
          <mc:Choice xmlns:ma="http://schemas.microsoft.com/office/mac/drawingml/2008/main" Requires="ma">
            <p:blipFill>
              <a:blip r:embed="rId3"/>
              <a:srcRect l="55931" t="45556" r="13520" b="6667"/>
              <a:stretch>
                <a:fillRect/>
              </a:stretch>
            </p:blipFill>
          </mc:Choice>
          <mc:Fallback>
            <p:blipFill>
              <a:blip r:embed="rId4"/>
              <a:srcRect l="55931" t="45556" r="13520" b="6667"/>
              <a:stretch>
                <a:fillRect/>
              </a:stretch>
            </p:blipFill>
          </mc:Fallback>
        </mc:AlternateContent>
        <p:spPr>
          <a:xfrm>
            <a:off x="1447800" y="533400"/>
            <a:ext cx="2590800" cy="5734050"/>
          </a:xfrm>
          <a:prstGeom prst="rect">
            <a:avLst/>
          </a:prstGeom>
        </p:spPr>
      </p:pic>
      <p:sp>
        <p:nvSpPr>
          <p:cNvPr id="11" name="Ovale 10"/>
          <p:cNvSpPr/>
          <p:nvPr/>
        </p:nvSpPr>
        <p:spPr bwMode="auto">
          <a:xfrm>
            <a:off x="1219200" y="1371600"/>
            <a:ext cx="2590800" cy="1600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it-IT" sz="1800" b="0" i="0" u="none" strike="noStrike" cap="none" normalizeH="0" baseline="0">
              <a:ln>
                <a:noFill/>
              </a:ln>
              <a:solidFill>
                <a:schemeClr val="bg1"/>
              </a:solidFill>
              <a:effectLst/>
              <a:latin typeface="Arial" charset="0"/>
            </a:endParaRPr>
          </a:p>
        </p:txBody>
      </p:sp>
      <p:cxnSp>
        <p:nvCxnSpPr>
          <p:cNvPr id="12" name="AutoShape 49"/>
          <p:cNvCxnSpPr>
            <a:cxnSpLocks noChangeShapeType="1"/>
          </p:cNvCxnSpPr>
          <p:nvPr/>
        </p:nvCxnSpPr>
        <p:spPr bwMode="auto">
          <a:xfrm>
            <a:off x="3886200" y="2208212"/>
            <a:ext cx="2743200" cy="1588"/>
          </a:xfrm>
          <a:prstGeom prst="bentConnector3">
            <a:avLst>
              <a:gd name="adj1" fmla="val 50000"/>
            </a:avLst>
          </a:prstGeom>
          <a:noFill/>
          <a:ln w="254000" cap="sq">
            <a:solidFill>
              <a:srgbClr val="800080"/>
            </a:solidFill>
            <a:miter lim="800000"/>
            <a:headEnd type="triangle"/>
            <a:tailEnd type="none"/>
          </a:ln>
          <a:effec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3657600" y="152400"/>
              <a:ext cx="52578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SCHEMA DEGLI OBBLIGHI </a:t>
              </a:r>
              <a:r>
                <a:rPr lang="it-IT" sz="1600" b="1" i="1" dirty="0" err="1" smtClean="0">
                  <a:solidFill>
                    <a:srgbClr val="800000"/>
                  </a:solidFill>
                </a:rPr>
                <a:t>DI</a:t>
              </a:r>
              <a:r>
                <a:rPr lang="it-IT" sz="1600" b="1" i="1" dirty="0" smtClean="0">
                  <a:solidFill>
                    <a:srgbClr val="800000"/>
                  </a:solidFill>
                </a:rPr>
                <a:t> TRASMISSIONE</a:t>
              </a:r>
              <a:endParaRPr lang="it-IT" sz="1600" b="1" i="1" dirty="0">
                <a:solidFill>
                  <a:srgbClr val="800000"/>
                </a:solidFill>
              </a:endParaRPr>
            </a:p>
          </p:txBody>
        </p:sp>
        <p:cxnSp>
          <p:nvCxnSpPr>
            <p:cNvPr id="38" name="Connettore 1 37"/>
            <p:cNvCxnSpPr/>
            <p:nvPr/>
          </p:nvCxnSpPr>
          <p:spPr bwMode="auto">
            <a:xfrm rot="10800000" flipV="1">
              <a:off x="1066800" y="381000"/>
              <a:ext cx="32766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pic>
        <p:nvPicPr>
          <p:cNvPr id="237570" name="Picture 2"/>
          <p:cNvPicPr>
            <a:picLocks noChangeAspect="1" noChangeArrowheads="1"/>
          </p:cNvPicPr>
          <p:nvPr/>
        </p:nvPicPr>
        <mc:AlternateContent>
          <mc:Choice xmlns:ma="http://schemas.microsoft.com/office/mac/drawingml/2008/main" Requires="ma">
            <p:blipFill>
              <a:blip r:embed="rId3"/>
              <a:srcRect l="6248" t="11062" r="4721" b="3319"/>
              <a:stretch>
                <a:fillRect/>
              </a:stretch>
            </p:blipFill>
          </mc:Choice>
          <mc:Fallback>
            <p:blipFill>
              <a:blip r:embed="rId4"/>
              <a:srcRect l="6248" t="11062" r="4721" b="3319"/>
              <a:stretch>
                <a:fillRect/>
              </a:stretch>
            </p:blipFill>
          </mc:Fallback>
        </mc:AlternateContent>
        <p:spPr bwMode="auto">
          <a:xfrm>
            <a:off x="1066800" y="503237"/>
            <a:ext cx="4343400" cy="5897563"/>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MODELLI SEMPLIFICATI</a:t>
              </a:r>
              <a:endParaRPr lang="it-IT" sz="1600" b="1" i="1" dirty="0">
                <a:solidFill>
                  <a:srgbClr val="800000"/>
                </a:solidFill>
              </a:endParaRPr>
            </a:p>
          </p:txBody>
        </p:sp>
        <p:cxnSp>
          <p:nvCxnSpPr>
            <p:cNvPr id="38" name="Connettore 1 37"/>
            <p:cNvCxnSpPr/>
            <p:nvPr/>
          </p:nvCxnSpPr>
          <p:spPr bwMode="auto">
            <a:xfrm rot="10800000" flipV="1">
              <a:off x="1066800" y="381000"/>
              <a:ext cx="5334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cxnSp>
        <p:nvCxnSpPr>
          <p:cNvPr id="35" name="AutoShape 52"/>
          <p:cNvCxnSpPr>
            <a:cxnSpLocks noChangeShapeType="1"/>
          </p:cNvCxnSpPr>
          <p:nvPr/>
        </p:nvCxnSpPr>
        <p:spPr bwMode="auto">
          <a:xfrm flipV="1">
            <a:off x="3581400" y="1905000"/>
            <a:ext cx="1676400" cy="1295400"/>
          </a:xfrm>
          <a:prstGeom prst="bentConnector3">
            <a:avLst>
              <a:gd name="adj1" fmla="val 50000"/>
            </a:avLst>
          </a:prstGeom>
          <a:noFill/>
          <a:ln w="19050">
            <a:solidFill>
              <a:schemeClr val="tx1"/>
            </a:solidFill>
            <a:miter lim="800000"/>
            <a:headEnd/>
            <a:tailEnd/>
          </a:ln>
          <a:effectLst/>
        </p:spPr>
      </p:cxnSp>
      <p:cxnSp>
        <p:nvCxnSpPr>
          <p:cNvPr id="39" name="AutoShape 52"/>
          <p:cNvCxnSpPr>
            <a:cxnSpLocks noChangeShapeType="1"/>
          </p:cNvCxnSpPr>
          <p:nvPr/>
        </p:nvCxnSpPr>
        <p:spPr bwMode="auto">
          <a:xfrm>
            <a:off x="3505200" y="3200400"/>
            <a:ext cx="1828800" cy="457200"/>
          </a:xfrm>
          <a:prstGeom prst="bentConnector3">
            <a:avLst>
              <a:gd name="adj1" fmla="val 50000"/>
            </a:avLst>
          </a:prstGeom>
          <a:noFill/>
          <a:ln w="19050">
            <a:solidFill>
              <a:schemeClr val="tx1"/>
            </a:solidFill>
            <a:miter lim="800000"/>
            <a:headEnd/>
            <a:tailEnd/>
          </a:ln>
          <a:effectLst/>
        </p:spPr>
      </p:cxnSp>
      <p:cxnSp>
        <p:nvCxnSpPr>
          <p:cNvPr id="40" name="AutoShape 52"/>
          <p:cNvCxnSpPr>
            <a:cxnSpLocks noChangeShapeType="1"/>
          </p:cNvCxnSpPr>
          <p:nvPr/>
        </p:nvCxnSpPr>
        <p:spPr bwMode="auto">
          <a:xfrm flipV="1">
            <a:off x="3276600" y="2743200"/>
            <a:ext cx="2286000" cy="457200"/>
          </a:xfrm>
          <a:prstGeom prst="bentConnector3">
            <a:avLst>
              <a:gd name="adj1" fmla="val 50000"/>
            </a:avLst>
          </a:prstGeom>
          <a:noFill/>
          <a:ln w="19050">
            <a:solidFill>
              <a:schemeClr val="tx1"/>
            </a:solidFill>
            <a:miter lim="800000"/>
            <a:headEnd/>
            <a:tailEnd/>
          </a:ln>
          <a:effectLst/>
        </p:spPr>
      </p:cxnSp>
      <p:cxnSp>
        <p:nvCxnSpPr>
          <p:cNvPr id="41" name="AutoShape 52"/>
          <p:cNvCxnSpPr>
            <a:cxnSpLocks noChangeShapeType="1"/>
          </p:cNvCxnSpPr>
          <p:nvPr/>
        </p:nvCxnSpPr>
        <p:spPr bwMode="auto">
          <a:xfrm>
            <a:off x="3581400" y="3200400"/>
            <a:ext cx="1676400" cy="1447800"/>
          </a:xfrm>
          <a:prstGeom prst="bentConnector3">
            <a:avLst>
              <a:gd name="adj1" fmla="val 50000"/>
            </a:avLst>
          </a:prstGeom>
          <a:noFill/>
          <a:ln w="19050">
            <a:solidFill>
              <a:schemeClr val="tx1"/>
            </a:solidFill>
            <a:miter lim="800000"/>
            <a:headEnd/>
            <a:tailEnd/>
          </a:ln>
          <a:effectLst/>
        </p:spPr>
      </p:cxnSp>
      <p:sp>
        <p:nvSpPr>
          <p:cNvPr id="22" name="_s1033">
            <a:hlinkClick r:id="rId3" action="ppaction://hlinkfile"/>
          </p:cNvPr>
          <p:cNvSpPr>
            <a:spLocks noChangeArrowheads="1"/>
          </p:cNvSpPr>
          <p:nvPr/>
        </p:nvSpPr>
        <p:spPr bwMode="auto">
          <a:xfrm>
            <a:off x="4732924" y="1676400"/>
            <a:ext cx="21250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ALLEGATO I - POS</a:t>
            </a:r>
            <a:endParaRPr lang="it-IT" sz="1600" dirty="0">
              <a:solidFill>
                <a:srgbClr val="800000"/>
              </a:solidFill>
            </a:endParaRPr>
          </a:p>
        </p:txBody>
      </p:sp>
      <p:sp>
        <p:nvSpPr>
          <p:cNvPr id="29" name="_s1033"/>
          <p:cNvSpPr>
            <a:spLocks noChangeArrowheads="1"/>
          </p:cNvSpPr>
          <p:nvPr/>
        </p:nvSpPr>
        <p:spPr bwMode="auto">
          <a:xfrm>
            <a:off x="4724400" y="3451320"/>
            <a:ext cx="21250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ALLEGATO III - PSS</a:t>
            </a:r>
            <a:endParaRPr lang="it-IT" sz="1600" dirty="0">
              <a:solidFill>
                <a:srgbClr val="800000"/>
              </a:solidFill>
            </a:endParaRPr>
          </a:p>
        </p:txBody>
      </p:sp>
      <p:sp>
        <p:nvSpPr>
          <p:cNvPr id="30" name="_s1033">
            <a:hlinkClick r:id="rId4" action="ppaction://hlinkfile"/>
          </p:cNvPr>
          <p:cNvSpPr>
            <a:spLocks noChangeArrowheads="1"/>
          </p:cNvSpPr>
          <p:nvPr/>
        </p:nvSpPr>
        <p:spPr bwMode="auto">
          <a:xfrm>
            <a:off x="4724400" y="4419600"/>
            <a:ext cx="30480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ALLEGATO IV - FASCICOLO</a:t>
            </a:r>
            <a:endParaRPr lang="it-IT" sz="1600" dirty="0">
              <a:solidFill>
                <a:srgbClr val="800000"/>
              </a:solidFill>
            </a:endParaRPr>
          </a:p>
        </p:txBody>
      </p:sp>
      <p:sp>
        <p:nvSpPr>
          <p:cNvPr id="24" name="_s1033"/>
          <p:cNvSpPr>
            <a:spLocks noChangeArrowheads="1"/>
          </p:cNvSpPr>
          <p:nvPr/>
        </p:nvSpPr>
        <p:spPr bwMode="auto">
          <a:xfrm>
            <a:off x="1219200" y="2994120"/>
            <a:ext cx="27432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none" lIns="0" anchor="ctr" anchorCtr="1">
            <a:prstTxWarp prst="textNoShape">
              <a:avLst/>
            </a:prstTxWarp>
            <a:noAutofit/>
          </a:bodyPr>
          <a:lstStyle/>
          <a:p>
            <a:r>
              <a:rPr b="1" i="1" dirty="0" smtClean="0">
                <a:solidFill>
                  <a:srgbClr val="000000"/>
                </a:solidFill>
                <a:latin typeface="Arial"/>
                <a:ea typeface="ヒラギノ角ゴ Pro W3" charset="-128"/>
                <a:cs typeface="Arial"/>
              </a:rPr>
              <a:t>D.I. 9 settembre 2014 </a:t>
            </a:r>
            <a:endParaRPr lang="it-IT" b="1" i="1" dirty="0" smtClean="0">
              <a:solidFill>
                <a:srgbClr val="004080"/>
              </a:solidFill>
              <a:latin typeface="Arial"/>
              <a:cs typeface="Arial"/>
            </a:endParaRPr>
          </a:p>
        </p:txBody>
      </p:sp>
      <p:sp>
        <p:nvSpPr>
          <p:cNvPr id="28" name="_s1033">
            <a:hlinkClick r:id="rId5" action="ppaction://hlinkfile"/>
          </p:cNvPr>
          <p:cNvSpPr>
            <a:spLocks noChangeArrowheads="1"/>
          </p:cNvSpPr>
          <p:nvPr/>
        </p:nvSpPr>
        <p:spPr bwMode="auto">
          <a:xfrm>
            <a:off x="4724400" y="2590800"/>
            <a:ext cx="21250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00"/>
                </a:solidFill>
              </a:rPr>
              <a:t>ALLEGATO II - PSC</a:t>
            </a:r>
            <a:endParaRPr lang="it-IT" sz="1600" dirty="0">
              <a:solidFill>
                <a:srgbClr val="8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Righ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trips(downRigh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Righ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strips(downRight)">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0" grpId="0" animBg="1"/>
      <p:bldP spid="24" grpId="0" animBg="1"/>
      <p:bldP spid="28"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3657600" y="152400"/>
              <a:ext cx="52578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DOCUMENTI DA TENERE IN CANTIERE</a:t>
              </a:r>
              <a:endParaRPr lang="it-IT" sz="1600" b="1" i="1" dirty="0">
                <a:solidFill>
                  <a:srgbClr val="800000"/>
                </a:solidFill>
              </a:endParaRPr>
            </a:p>
          </p:txBody>
        </p:sp>
        <p:cxnSp>
          <p:nvCxnSpPr>
            <p:cNvPr id="38" name="Connettore 1 37"/>
            <p:cNvCxnSpPr/>
            <p:nvPr/>
          </p:nvCxnSpPr>
          <p:spPr bwMode="auto">
            <a:xfrm rot="10800000" flipV="1">
              <a:off x="1066800" y="381000"/>
              <a:ext cx="38100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11" name="_s1033">
            <a:hlinkClick r:id="rId3" action="ppaction://hlinkfile"/>
          </p:cNvPr>
          <p:cNvSpPr>
            <a:spLocks noChangeArrowheads="1"/>
          </p:cNvSpPr>
          <p:nvPr/>
        </p:nvSpPr>
        <p:spPr bwMode="auto">
          <a:xfrm>
            <a:off x="1066800" y="150168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CHECK-LIST</a:t>
            </a:r>
            <a:endParaRPr lang="it-IT" sz="1600" dirty="0">
              <a:solidFill>
                <a:srgbClr val="800080"/>
              </a:solidFill>
            </a:endParaRPr>
          </a:p>
        </p:txBody>
      </p:sp>
      <p:sp>
        <p:nvSpPr>
          <p:cNvPr id="13" name="_s1033">
            <a:hlinkClick r:id="rId4" action="ppaction://hlinkfile"/>
          </p:cNvPr>
          <p:cNvSpPr>
            <a:spLocks noChangeArrowheads="1"/>
          </p:cNvSpPr>
          <p:nvPr/>
        </p:nvSpPr>
        <p:spPr bwMode="auto">
          <a:xfrm>
            <a:off x="1066800" y="1958880"/>
            <a:ext cx="66294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VERIFICA DOCUMENTAZIONE PRESENTE IN CANTIERE</a:t>
            </a:r>
          </a:p>
        </p:txBody>
      </p:sp>
      <p:sp>
        <p:nvSpPr>
          <p:cNvPr id="14" name="_s1033">
            <a:hlinkClick r:id="rId5" action="ppaction://hlinkfile"/>
          </p:cNvPr>
          <p:cNvSpPr>
            <a:spLocks noChangeArrowheads="1"/>
          </p:cNvSpPr>
          <p:nvPr/>
        </p:nvSpPr>
        <p:spPr bwMode="auto">
          <a:xfrm>
            <a:off x="1066800" y="1066800"/>
            <a:ext cx="2895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800080"/>
                </a:solidFill>
              </a:rPr>
              <a:t>ELENCO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sp>
        <p:nvSpPr>
          <p:cNvPr id="27" name="Text Box 34"/>
          <p:cNvSpPr txBox="1">
            <a:spLocks noChangeArrowheads="1"/>
          </p:cNvSpPr>
          <p:nvPr/>
        </p:nvSpPr>
        <p:spPr bwMode="auto">
          <a:xfrm>
            <a:off x="1066800" y="3124200"/>
            <a:ext cx="2743200" cy="2959272"/>
          </a:xfrm>
          <a:prstGeom prst="rect">
            <a:avLst/>
          </a:prstGeom>
          <a:solidFill>
            <a:schemeClr val="accent6">
              <a:lumMod val="20000"/>
              <a:lumOff val="80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lnSpc>
                <a:spcPct val="130000"/>
              </a:lnSpc>
            </a:pPr>
            <a:r>
              <a:rPr lang="it-IT" dirty="0" smtClean="0">
                <a:solidFill>
                  <a:schemeClr val="tx1"/>
                </a:solidFill>
                <a:latin typeface="Arial"/>
                <a:cs typeface="Arial"/>
              </a:rPr>
              <a:t>Impresa </a:t>
            </a:r>
            <a:r>
              <a:rPr lang="it-IT" dirty="0" smtClean="0">
                <a:solidFill>
                  <a:srgbClr val="660066"/>
                </a:solidFill>
                <a:latin typeface="Arial"/>
                <a:cs typeface="Arial"/>
              </a:rPr>
              <a:t>titolare del contratto di appalto </a:t>
            </a:r>
            <a:r>
              <a:rPr lang="it-IT" dirty="0" smtClean="0">
                <a:solidFill>
                  <a:schemeClr val="tx1"/>
                </a:solidFill>
                <a:latin typeface="Arial"/>
                <a:cs typeface="Arial"/>
              </a:rPr>
              <a:t>con il committente che, nell'esecuzione dell'opera appaltata, </a:t>
            </a:r>
            <a:r>
              <a:rPr lang="it-IT" dirty="0" smtClean="0">
                <a:solidFill>
                  <a:srgbClr val="660066"/>
                </a:solidFill>
                <a:latin typeface="Arial"/>
                <a:cs typeface="Arial"/>
              </a:rPr>
              <a:t>può avvalersi di imprese subappaltatrici o di lavoratori autonomi</a:t>
            </a:r>
            <a:endParaRPr lang="it-IT" dirty="0" smtClean="0">
              <a:solidFill>
                <a:schemeClr val="tx1"/>
              </a:solidFill>
              <a:latin typeface="Arial"/>
              <a:cs typeface="Arial"/>
            </a:endParaRPr>
          </a:p>
        </p:txBody>
      </p:sp>
      <p:pic>
        <p:nvPicPr>
          <p:cNvPr id="19" name="Immagine 18" descr="Inpresa affidataria.jpg"/>
          <p:cNvPicPr>
            <a:picLocks noChangeAspect="1"/>
          </p:cNvPicPr>
          <p:nvPr/>
        </p:nvPicPr>
        <p:blipFill>
          <a:blip r:embed="rId3"/>
          <a:stretch>
            <a:fillRect/>
          </a:stretch>
        </p:blipFill>
        <p:spPr>
          <a:xfrm>
            <a:off x="1066800" y="1066800"/>
            <a:ext cx="2722179" cy="1981200"/>
          </a:xfrm>
          <a:prstGeom prst="rect">
            <a:avLst/>
          </a:prstGeom>
        </p:spPr>
      </p:pic>
      <p:cxnSp>
        <p:nvCxnSpPr>
          <p:cNvPr id="61" name="AutoShape 52"/>
          <p:cNvCxnSpPr>
            <a:cxnSpLocks noChangeShapeType="1"/>
          </p:cNvCxnSpPr>
          <p:nvPr/>
        </p:nvCxnSpPr>
        <p:spPr bwMode="auto">
          <a:xfrm>
            <a:off x="3733800" y="762000"/>
            <a:ext cx="2286000" cy="2133600"/>
          </a:xfrm>
          <a:prstGeom prst="bentConnector3">
            <a:avLst>
              <a:gd name="adj1" fmla="val 31667"/>
            </a:avLst>
          </a:prstGeom>
          <a:noFill/>
          <a:ln w="19050">
            <a:solidFill>
              <a:schemeClr val="tx1"/>
            </a:solidFill>
            <a:miter lim="800000"/>
            <a:headEnd/>
            <a:tailEnd/>
          </a:ln>
          <a:effectLst/>
        </p:spPr>
      </p:cxnSp>
      <p:sp>
        <p:nvSpPr>
          <p:cNvPr id="32" name="Text Box 4"/>
          <p:cNvSpPr txBox="1">
            <a:spLocks noChangeArrowheads="1"/>
          </p:cNvSpPr>
          <p:nvPr/>
        </p:nvSpPr>
        <p:spPr bwMode="auto">
          <a:xfrm>
            <a:off x="1066800" y="533400"/>
            <a:ext cx="2743200" cy="495213"/>
          </a:xfrm>
          <a:prstGeom prst="rect">
            <a:avLst/>
          </a:prstGeom>
          <a:solidFill>
            <a:srgbClr val="660066"/>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IMPRESA AFFIDATARIA </a:t>
            </a:r>
          </a:p>
          <a:p>
            <a:pPr algn="ctr"/>
            <a:r>
              <a:rPr lang="it-IT" sz="1200" dirty="0" smtClean="0"/>
              <a:t>(art. 89)</a:t>
            </a:r>
          </a:p>
        </p:txBody>
      </p:sp>
      <p:grpSp>
        <p:nvGrpSpPr>
          <p:cNvPr id="23" name="Gruppo 22"/>
          <p:cNvGrpSpPr/>
          <p:nvPr/>
        </p:nvGrpSpPr>
        <p:grpSpPr>
          <a:xfrm>
            <a:off x="5562600" y="685800"/>
            <a:ext cx="3302000" cy="2381591"/>
            <a:chOff x="5562600" y="685800"/>
            <a:chExt cx="3302000" cy="2381591"/>
          </a:xfrm>
        </p:grpSpPr>
        <p:pic>
          <p:nvPicPr>
            <p:cNvPr id="20" name="Immagine 19" descr="Impresa esecutrice.jpg"/>
            <p:cNvPicPr>
              <a:picLocks noChangeAspect="1"/>
            </p:cNvPicPr>
            <p:nvPr/>
          </p:nvPicPr>
          <p:blipFill>
            <a:blip r:embed="rId4">
              <a:clrChange>
                <a:clrFrom>
                  <a:srgbClr val="FFFFFF"/>
                </a:clrFrom>
                <a:clrTo>
                  <a:srgbClr val="FFFFFF">
                    <a:alpha val="0"/>
                  </a:srgbClr>
                </a:clrTo>
              </a:clrChange>
            </a:blip>
            <a:stretch>
              <a:fillRect/>
            </a:stretch>
          </p:blipFill>
          <p:spPr>
            <a:xfrm>
              <a:off x="5562600" y="685800"/>
              <a:ext cx="3302000" cy="1981200"/>
            </a:xfrm>
            <a:prstGeom prst="rect">
              <a:avLst/>
            </a:prstGeom>
          </p:spPr>
        </p:pic>
        <p:sp>
          <p:nvSpPr>
            <p:cNvPr id="17" name="Text Box 6"/>
            <p:cNvSpPr txBox="1">
              <a:spLocks noChangeArrowheads="1"/>
            </p:cNvSpPr>
            <p:nvPr/>
          </p:nvSpPr>
          <p:spPr bwMode="auto">
            <a:xfrm>
              <a:off x="5715000" y="2743200"/>
              <a:ext cx="2781300" cy="324191"/>
            </a:xfrm>
            <a:prstGeom prst="rect">
              <a:avLst/>
            </a:prstGeom>
            <a:solidFill>
              <a:schemeClr val="accent6">
                <a:lumMod val="60000"/>
                <a:lumOff val="40000"/>
              </a:schemeClr>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IMPRESA ESECUTRICE </a:t>
              </a:r>
            </a:p>
          </p:txBody>
        </p:sp>
      </p:grpSp>
      <p:grpSp>
        <p:nvGrpSpPr>
          <p:cNvPr id="24" name="Gruppo 23"/>
          <p:cNvGrpSpPr/>
          <p:nvPr/>
        </p:nvGrpSpPr>
        <p:grpSpPr>
          <a:xfrm>
            <a:off x="5105400" y="3505200"/>
            <a:ext cx="3124200" cy="2552613"/>
            <a:chOff x="5105400" y="3505200"/>
            <a:chExt cx="3124200" cy="2552613"/>
          </a:xfrm>
        </p:grpSpPr>
        <p:pic>
          <p:nvPicPr>
            <p:cNvPr id="21" name="Immagine 20" descr="Lavoratore autonomo.jpg"/>
            <p:cNvPicPr>
              <a:picLocks noChangeAspect="1"/>
            </p:cNvPicPr>
            <p:nvPr/>
          </p:nvPicPr>
          <p:blipFill>
            <a:blip r:embed="rId5">
              <a:clrChange>
                <a:clrFrom>
                  <a:srgbClr val="FFFFFF"/>
                </a:clrFrom>
                <a:clrTo>
                  <a:srgbClr val="FFFFFF">
                    <a:alpha val="0"/>
                  </a:srgbClr>
                </a:clrTo>
              </a:clrChange>
            </a:blip>
            <a:stretch>
              <a:fillRect/>
            </a:stretch>
          </p:blipFill>
          <p:spPr>
            <a:xfrm>
              <a:off x="6172200" y="3505200"/>
              <a:ext cx="1955800" cy="1964531"/>
            </a:xfrm>
            <a:prstGeom prst="rect">
              <a:avLst/>
            </a:prstGeom>
          </p:spPr>
        </p:pic>
        <p:sp>
          <p:nvSpPr>
            <p:cNvPr id="16" name="Text Box 7"/>
            <p:cNvSpPr txBox="1">
              <a:spLocks noChangeArrowheads="1"/>
            </p:cNvSpPr>
            <p:nvPr/>
          </p:nvSpPr>
          <p:spPr bwMode="auto">
            <a:xfrm>
              <a:off x="5105400" y="5562600"/>
              <a:ext cx="3124200" cy="495213"/>
            </a:xfrm>
            <a:prstGeom prst="rect">
              <a:avLst/>
            </a:prstGeom>
            <a:solidFill>
              <a:srgbClr val="808000"/>
            </a:solidFill>
            <a:ln w="3175">
              <a:solidFill>
                <a:srgbClr val="000000"/>
              </a:solidFill>
              <a:miter lim="800000"/>
              <a:headEnd/>
              <a:tailEnd/>
            </a:ln>
            <a:effectLst/>
          </p:spPr>
          <p:txBody>
            <a:bodyPr vert="horz" wrap="square" anchor="ctr" anchorCtr="1">
              <a:prstTxWarp prst="textNoShape">
                <a:avLst/>
              </a:prstTxWarp>
              <a:spAutoFit/>
            </a:bodyPr>
            <a:lstStyle/>
            <a:p>
              <a:pPr algn="ctr"/>
              <a:r>
                <a:rPr lang="it-IT" sz="1600" dirty="0" smtClean="0"/>
                <a:t>LAVORATORE AUTONOMO</a:t>
              </a:r>
            </a:p>
            <a:p>
              <a:pPr algn="ctr"/>
              <a:r>
                <a:rPr lang="it-IT" sz="1200" dirty="0" smtClean="0"/>
                <a:t>(art. 89)</a:t>
              </a:r>
            </a:p>
          </p:txBody>
        </p:sp>
      </p:grpSp>
      <p:cxnSp>
        <p:nvCxnSpPr>
          <p:cNvPr id="76" name="AutoShape 52"/>
          <p:cNvCxnSpPr>
            <a:cxnSpLocks noChangeShapeType="1"/>
          </p:cNvCxnSpPr>
          <p:nvPr/>
        </p:nvCxnSpPr>
        <p:spPr bwMode="auto">
          <a:xfrm rot="16200000" flipH="1">
            <a:off x="2286000" y="2514600"/>
            <a:ext cx="4572000" cy="1524000"/>
          </a:xfrm>
          <a:prstGeom prst="bentConnector3">
            <a:avLst>
              <a:gd name="adj1" fmla="val -1389"/>
            </a:avLst>
          </a:prstGeom>
          <a:noFill/>
          <a:ln w="19050">
            <a:solidFill>
              <a:schemeClr val="tx1"/>
            </a:solidFill>
            <a:miter lim="800000"/>
            <a:headEnd/>
            <a:tailEnd/>
          </a:ln>
          <a:effectLst/>
        </p:spPr>
      </p:cxnSp>
      <p:sp>
        <p:nvSpPr>
          <p:cNvPr id="18" name="Rectangle 8"/>
          <p:cNvSpPr>
            <a:spLocks noChangeArrowheads="1"/>
          </p:cNvSpPr>
          <p:nvPr/>
        </p:nvSpPr>
        <p:spPr bwMode="auto">
          <a:xfrm>
            <a:off x="4343400" y="118184"/>
            <a:ext cx="4572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 SOGGETTI DELLA SICUREZZA IN CANTIERE</a:t>
            </a:r>
            <a:endParaRPr lang="it-IT" sz="1600" b="1" i="1" dirty="0">
              <a:solidFill>
                <a:srgbClr val="800000"/>
              </a:solidFill>
            </a:endParaRPr>
          </a:p>
        </p:txBody>
      </p:sp>
      <p:cxnSp>
        <p:nvCxnSpPr>
          <p:cNvPr id="22" name="Connettore 1 21"/>
          <p:cNvCxnSpPr/>
          <p:nvPr/>
        </p:nvCxnSpPr>
        <p:spPr bwMode="auto">
          <a:xfrm rot="10800000">
            <a:off x="1066800" y="346786"/>
            <a:ext cx="3340100" cy="8814"/>
          </a:xfrm>
          <a:prstGeom prst="line">
            <a:avLst/>
          </a:prstGeom>
          <a:solidFill>
            <a:srgbClr val="00B8FF"/>
          </a:solidFill>
          <a:ln w="25400" cap="flat" cmpd="sng" algn="ctr">
            <a:solidFill>
              <a:srgbClr val="800000"/>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grpSp>
      <p:pic>
        <p:nvPicPr>
          <p:cNvPr id="15" name="Immagine 14" descr="Schermata 2018-04-30 alle 19.45.26.png"/>
          <p:cNvPicPr>
            <a:picLocks noChangeAspect="1"/>
          </p:cNvPicPr>
          <p:nvPr/>
        </p:nvPicPr>
        <p:blipFill>
          <a:blip r:embed="rId3"/>
          <a:stretch>
            <a:fillRect/>
          </a:stretch>
        </p:blipFill>
        <p:spPr>
          <a:xfrm>
            <a:off x="1066800" y="762000"/>
            <a:ext cx="7073004" cy="5308096"/>
          </a:xfrm>
          <a:prstGeom prst="rect">
            <a:avLst/>
          </a:prstGeom>
        </p:spPr>
      </p:pic>
      <p:sp>
        <p:nvSpPr>
          <p:cNvPr id="13" name="Rectangle 8"/>
          <p:cNvSpPr>
            <a:spLocks noChangeArrowheads="1"/>
          </p:cNvSpPr>
          <p:nvPr/>
        </p:nvSpPr>
        <p:spPr bwMode="auto">
          <a:xfrm>
            <a:off x="4343400" y="118184"/>
            <a:ext cx="45720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 SOGGETTI DELLA SICUREZZA IN CANTIERE</a:t>
            </a:r>
            <a:endParaRPr lang="it-IT" sz="1600" b="1" i="1" dirty="0">
              <a:solidFill>
                <a:srgbClr val="800000"/>
              </a:solidFill>
            </a:endParaRPr>
          </a:p>
        </p:txBody>
      </p:sp>
      <p:cxnSp>
        <p:nvCxnSpPr>
          <p:cNvPr id="14" name="Connettore 1 13"/>
          <p:cNvCxnSpPr/>
          <p:nvPr/>
        </p:nvCxnSpPr>
        <p:spPr bwMode="auto">
          <a:xfrm rot="10800000">
            <a:off x="1066800" y="346786"/>
            <a:ext cx="3340100" cy="8814"/>
          </a:xfrm>
          <a:prstGeom prst="line">
            <a:avLst/>
          </a:prstGeom>
          <a:solidFill>
            <a:srgbClr val="00B8FF"/>
          </a:solidFill>
          <a:ln w="25400" cap="flat" cmpd="sng" algn="ctr">
            <a:solidFill>
              <a:srgbClr val="800000"/>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 COMMITTENTE</a:t>
            </a:r>
            <a:endParaRPr lang="it-IT" sz="1600" b="1" i="1" dirty="0">
              <a:solidFill>
                <a:srgbClr val="800000"/>
              </a:solidFill>
            </a:endParaRPr>
          </a:p>
        </p:txBody>
      </p:sp>
      <p:cxnSp>
        <p:nvCxnSpPr>
          <p:cNvPr id="38" name="Connettore 1 37"/>
          <p:cNvCxnSpPr/>
          <p:nvPr/>
        </p:nvCxnSpPr>
        <p:spPr bwMode="auto">
          <a:xfrm rot="10800000" flipV="1">
            <a:off x="1066800" y="381000"/>
            <a:ext cx="47244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cxnSp>
        <p:nvCxnSpPr>
          <p:cNvPr id="22" name="AutoShape 49"/>
          <p:cNvCxnSpPr>
            <a:cxnSpLocks noChangeShapeType="1"/>
          </p:cNvCxnSpPr>
          <p:nvPr/>
        </p:nvCxnSpPr>
        <p:spPr bwMode="auto">
          <a:xfrm>
            <a:off x="3285125" y="838200"/>
            <a:ext cx="1676400" cy="1588"/>
          </a:xfrm>
          <a:prstGeom prst="bentConnector3">
            <a:avLst>
              <a:gd name="adj1" fmla="val 50000"/>
            </a:avLst>
          </a:prstGeom>
          <a:noFill/>
          <a:ln w="19050">
            <a:solidFill>
              <a:schemeClr val="tx1"/>
            </a:solidFill>
            <a:miter lim="800000"/>
            <a:headEnd/>
            <a:tailEnd/>
          </a:ln>
          <a:effectLst/>
        </p:spPr>
      </p:cxnSp>
      <p:cxnSp>
        <p:nvCxnSpPr>
          <p:cNvPr id="32" name="AutoShape 49"/>
          <p:cNvCxnSpPr>
            <a:cxnSpLocks noChangeShapeType="1"/>
          </p:cNvCxnSpPr>
          <p:nvPr/>
        </p:nvCxnSpPr>
        <p:spPr bwMode="auto">
          <a:xfrm>
            <a:off x="3285125" y="914400"/>
            <a:ext cx="1676400" cy="685800"/>
          </a:xfrm>
          <a:prstGeom prst="bentConnector3">
            <a:avLst>
              <a:gd name="adj1" fmla="val 50000"/>
            </a:avLst>
          </a:prstGeom>
          <a:noFill/>
          <a:ln w="19050">
            <a:solidFill>
              <a:schemeClr val="tx1"/>
            </a:solidFill>
            <a:miter lim="800000"/>
            <a:headEnd/>
            <a:tailEnd/>
          </a:ln>
          <a:effectLst/>
        </p:spPr>
      </p:cxnSp>
      <p:sp>
        <p:nvSpPr>
          <p:cNvPr id="23" name="_s1033"/>
          <p:cNvSpPr>
            <a:spLocks noChangeArrowheads="1"/>
          </p:cNvSpPr>
          <p:nvPr/>
        </p:nvSpPr>
        <p:spPr bwMode="auto">
          <a:xfrm>
            <a:off x="1075325" y="685800"/>
            <a:ext cx="23622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0000"/>
                </a:solidFill>
              </a:rPr>
              <a:t>Trasmissione</a:t>
            </a:r>
            <a:endParaRPr lang="it-IT" sz="1600" dirty="0">
              <a:solidFill>
                <a:srgbClr val="000000"/>
              </a:solidFill>
            </a:endParaRPr>
          </a:p>
        </p:txBody>
      </p:sp>
      <p:sp>
        <p:nvSpPr>
          <p:cNvPr id="21" name="_s1033"/>
          <p:cNvSpPr>
            <a:spLocks noChangeArrowheads="1"/>
          </p:cNvSpPr>
          <p:nvPr/>
        </p:nvSpPr>
        <p:spPr bwMode="auto">
          <a:xfrm>
            <a:off x="4656724" y="1393920"/>
            <a:ext cx="7534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4080"/>
                </a:solidFill>
              </a:rPr>
              <a:t>PSC </a:t>
            </a:r>
          </a:p>
        </p:txBody>
      </p:sp>
      <p:cxnSp>
        <p:nvCxnSpPr>
          <p:cNvPr id="41" name="AutoShape 49"/>
          <p:cNvCxnSpPr>
            <a:cxnSpLocks noChangeShapeType="1"/>
          </p:cNvCxnSpPr>
          <p:nvPr/>
        </p:nvCxnSpPr>
        <p:spPr bwMode="auto">
          <a:xfrm>
            <a:off x="2980325" y="5181600"/>
            <a:ext cx="1676400" cy="1588"/>
          </a:xfrm>
          <a:prstGeom prst="bentConnector3">
            <a:avLst>
              <a:gd name="adj1" fmla="val 50000"/>
            </a:avLst>
          </a:prstGeom>
          <a:noFill/>
          <a:ln w="19050">
            <a:solidFill>
              <a:schemeClr val="tx1"/>
            </a:solidFill>
            <a:miter lim="800000"/>
            <a:headEnd/>
            <a:tailEnd/>
          </a:ln>
          <a:effectLst/>
        </p:spPr>
      </p:cxnSp>
      <p:sp>
        <p:nvSpPr>
          <p:cNvPr id="36" name="_s1034"/>
          <p:cNvSpPr>
            <a:spLocks noChangeArrowheads="1"/>
          </p:cNvSpPr>
          <p:nvPr/>
        </p:nvSpPr>
        <p:spPr bwMode="auto">
          <a:xfrm>
            <a:off x="4656725" y="4648200"/>
            <a:ext cx="3276600" cy="1372064"/>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4080"/>
                </a:solidFill>
              </a:rPr>
              <a:t>a tutte le imprese ed ai lavoratori autonomi del nominativo del CSP e del CSE. Tali nominativi devono essere indicati anche nel cartello di cantiere</a:t>
            </a:r>
          </a:p>
        </p:txBody>
      </p:sp>
      <p:sp>
        <p:nvSpPr>
          <p:cNvPr id="16" name="_s1034"/>
          <p:cNvSpPr>
            <a:spLocks noChangeArrowheads="1"/>
          </p:cNvSpPr>
          <p:nvPr/>
        </p:nvSpPr>
        <p:spPr bwMode="auto">
          <a:xfrm>
            <a:off x="1075325" y="4953000"/>
            <a:ext cx="21336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0000"/>
                </a:solidFill>
              </a:rPr>
              <a:t>Comunicazione</a:t>
            </a:r>
          </a:p>
        </p:txBody>
      </p:sp>
      <p:cxnSp>
        <p:nvCxnSpPr>
          <p:cNvPr id="42" name="AutoShape 49"/>
          <p:cNvCxnSpPr>
            <a:cxnSpLocks noChangeShapeType="1"/>
          </p:cNvCxnSpPr>
          <p:nvPr/>
        </p:nvCxnSpPr>
        <p:spPr bwMode="auto">
          <a:xfrm>
            <a:off x="3208925" y="2667000"/>
            <a:ext cx="1752600" cy="990600"/>
          </a:xfrm>
          <a:prstGeom prst="bentConnector3">
            <a:avLst>
              <a:gd name="adj1" fmla="val 50000"/>
            </a:avLst>
          </a:prstGeom>
          <a:noFill/>
          <a:ln w="19050">
            <a:solidFill>
              <a:schemeClr val="tx1"/>
            </a:solidFill>
            <a:miter lim="800000"/>
            <a:headEnd/>
            <a:tailEnd/>
          </a:ln>
          <a:effectLst/>
        </p:spPr>
      </p:cxnSp>
      <p:sp>
        <p:nvSpPr>
          <p:cNvPr id="24" name="_s1034"/>
          <p:cNvSpPr>
            <a:spLocks noChangeArrowheads="1"/>
          </p:cNvSpPr>
          <p:nvPr/>
        </p:nvSpPr>
        <p:spPr bwMode="auto">
          <a:xfrm>
            <a:off x="4656726" y="2362200"/>
            <a:ext cx="3877674" cy="1878756"/>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4080"/>
                </a:solidFill>
              </a:rPr>
              <a:t>attestante l’avvenuta verifica dell’idoneità tecnica-professionale delle imprese affidatarie ed esecutrici, nonché dei lavoratori autonomi; dell’organico medio annuo e del contratto collettivo applicato ai lavoratori dipendenti</a:t>
            </a:r>
          </a:p>
        </p:txBody>
      </p:sp>
      <p:sp>
        <p:nvSpPr>
          <p:cNvPr id="19" name="_s1033"/>
          <p:cNvSpPr>
            <a:spLocks noChangeArrowheads="1"/>
          </p:cNvSpPr>
          <p:nvPr/>
        </p:nvSpPr>
        <p:spPr bwMode="auto">
          <a:xfrm>
            <a:off x="1066800" y="2460720"/>
            <a:ext cx="2370725"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0000"/>
                </a:solidFill>
              </a:rPr>
              <a:t>Dichiarazione</a:t>
            </a:r>
            <a:endParaRPr lang="it-IT" sz="1600" dirty="0">
              <a:solidFill>
                <a:srgbClr val="000000"/>
              </a:solidFill>
            </a:endParaRPr>
          </a:p>
        </p:txBody>
      </p:sp>
      <p:sp>
        <p:nvSpPr>
          <p:cNvPr id="20" name="_s1033"/>
          <p:cNvSpPr>
            <a:spLocks noChangeArrowheads="1"/>
          </p:cNvSpPr>
          <p:nvPr/>
        </p:nvSpPr>
        <p:spPr bwMode="auto">
          <a:xfrm>
            <a:off x="4656724" y="708120"/>
            <a:ext cx="20488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none" lIns="0" anchor="ctr" anchorCtr="1">
            <a:prstTxWarp prst="textNoShape">
              <a:avLst/>
            </a:prstTxWarp>
            <a:noAutofit/>
          </a:bodyPr>
          <a:lstStyle/>
          <a:p>
            <a:r>
              <a:rPr lang="it-IT" sz="1600" dirty="0" smtClean="0">
                <a:solidFill>
                  <a:srgbClr val="004080"/>
                </a:solidFill>
              </a:rPr>
              <a:t>Notifica preliminare</a:t>
            </a:r>
          </a:p>
        </p:txBody>
      </p:sp>
      <p:sp>
        <p:nvSpPr>
          <p:cNvPr id="29" name="Smile 28">
            <a:hlinkClick r:id="rId3" action="ppaction://hlinkfile"/>
          </p:cNvPr>
          <p:cNvSpPr/>
          <p:nvPr/>
        </p:nvSpPr>
        <p:spPr bwMode="auto">
          <a:xfrm>
            <a:off x="2971800" y="2525643"/>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up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up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strips(upRigh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strips(upRigh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linds(horizontal)">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 COMMITTENTE</a:t>
              </a:r>
              <a:endParaRPr lang="it-IT" sz="1600" b="1" i="1" dirty="0">
                <a:solidFill>
                  <a:srgbClr val="800000"/>
                </a:solidFill>
              </a:endParaRPr>
            </a:p>
          </p:txBody>
        </p:sp>
        <p:cxnSp>
          <p:nvCxnSpPr>
            <p:cNvPr id="38" name="Connettore 1 37"/>
            <p:cNvCxnSpPr/>
            <p:nvPr/>
          </p:nvCxnSpPr>
          <p:spPr bwMode="auto">
            <a:xfrm rot="10800000" flipV="1">
              <a:off x="1066800" y="381000"/>
              <a:ext cx="47244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cxnSp>
        <p:nvCxnSpPr>
          <p:cNvPr id="22" name="AutoShape 49"/>
          <p:cNvCxnSpPr>
            <a:cxnSpLocks noChangeShapeType="1"/>
          </p:cNvCxnSpPr>
          <p:nvPr/>
        </p:nvCxnSpPr>
        <p:spPr bwMode="auto">
          <a:xfrm>
            <a:off x="3285125" y="990600"/>
            <a:ext cx="1676400" cy="1588"/>
          </a:xfrm>
          <a:prstGeom prst="bentConnector3">
            <a:avLst>
              <a:gd name="adj1" fmla="val 50000"/>
            </a:avLst>
          </a:prstGeom>
          <a:noFill/>
          <a:ln w="19050">
            <a:solidFill>
              <a:schemeClr val="tx1"/>
            </a:solidFill>
            <a:miter lim="800000"/>
            <a:headEnd/>
            <a:tailEnd/>
          </a:ln>
          <a:effectLst/>
        </p:spPr>
      </p:cxnSp>
      <p:cxnSp>
        <p:nvCxnSpPr>
          <p:cNvPr id="32" name="AutoShape 49"/>
          <p:cNvCxnSpPr>
            <a:cxnSpLocks noChangeShapeType="1"/>
          </p:cNvCxnSpPr>
          <p:nvPr/>
        </p:nvCxnSpPr>
        <p:spPr bwMode="auto">
          <a:xfrm>
            <a:off x="3285125" y="1066800"/>
            <a:ext cx="1676400" cy="685800"/>
          </a:xfrm>
          <a:prstGeom prst="bentConnector3">
            <a:avLst>
              <a:gd name="adj1" fmla="val -30285"/>
            </a:avLst>
          </a:prstGeom>
          <a:noFill/>
          <a:ln w="19050">
            <a:solidFill>
              <a:schemeClr val="tx1"/>
            </a:solidFill>
            <a:miter lim="800000"/>
            <a:headEnd/>
            <a:tailEnd/>
          </a:ln>
          <a:effectLst/>
        </p:spPr>
      </p:cxnSp>
      <p:sp>
        <p:nvSpPr>
          <p:cNvPr id="24" name="_s1034"/>
          <p:cNvSpPr>
            <a:spLocks noChangeArrowheads="1"/>
          </p:cNvSpPr>
          <p:nvPr/>
        </p:nvSpPr>
        <p:spPr bwMode="auto">
          <a:xfrm>
            <a:off x="1219200" y="2438400"/>
            <a:ext cx="6400800" cy="2132102"/>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lang="it-IT" sz="1600" dirty="0" err="1" smtClean="0">
                <a:solidFill>
                  <a:srgbClr val="000000"/>
                </a:solidFill>
                <a:latin typeface="Arial"/>
                <a:ea typeface="ヒラギノ角ゴ Pro W3" charset="-128"/>
                <a:cs typeface="Arial"/>
              </a:rPr>
              <a:t>…</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è </a:t>
            </a:r>
            <a:r>
              <a:rPr sz="1600" b="1" dirty="0" smtClean="0">
                <a:solidFill>
                  <a:srgbClr val="000000"/>
                </a:solidFill>
                <a:latin typeface="Arial"/>
                <a:ea typeface="ヒラギノ角ゴ Pro W3" charset="-128"/>
                <a:cs typeface="Arial"/>
              </a:rPr>
              <a:t>obbligatoria </a:t>
            </a:r>
            <a:r>
              <a:rPr sz="1600" dirty="0" smtClean="0">
                <a:solidFill>
                  <a:srgbClr val="000000"/>
                </a:solidFill>
                <a:latin typeface="Arial"/>
                <a:ea typeface="ヒラギノ角ゴ Pro W3" charset="-128"/>
                <a:cs typeface="Arial"/>
              </a:rPr>
              <a:t>nei seguenti casi: </a:t>
            </a:r>
            <a:endParaRPr sz="1600" dirty="0" smtClean="0">
              <a:latin typeface="Arial"/>
              <a:cs typeface="Arial"/>
            </a:endParaRPr>
          </a:p>
          <a:p>
            <a:pPr marL="342900" indent="-342900" algn="just">
              <a:buFont typeface="+mj-lt"/>
              <a:buAutoNum type="alphaLcParenR"/>
            </a:pPr>
            <a:r>
              <a:rPr sz="1600" dirty="0" smtClean="0">
                <a:solidFill>
                  <a:srgbClr val="000000"/>
                </a:solidFill>
                <a:latin typeface="Arial"/>
                <a:ea typeface="ヒラギノ角ゴ Pro W3" charset="-128"/>
                <a:cs typeface="Arial"/>
              </a:rPr>
              <a:t>cantieri in cui è prevista la presenza di più imprese, anche non </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contemporanea; </a:t>
            </a:r>
            <a:endParaRPr sz="1600" dirty="0" smtClean="0">
              <a:latin typeface="Arial"/>
              <a:cs typeface="Arial"/>
            </a:endParaRPr>
          </a:p>
          <a:p>
            <a:pPr marL="342900" indent="-342900" algn="just">
              <a:buFont typeface="+mj-lt"/>
              <a:buAutoNum type="alphaLcParenR"/>
            </a:pPr>
            <a:r>
              <a:rPr sz="1600" dirty="0" smtClean="0">
                <a:solidFill>
                  <a:srgbClr val="000000"/>
                </a:solidFill>
                <a:latin typeface="Arial"/>
                <a:ea typeface="ヒラギノ角ゴ Pro W3" charset="-128"/>
                <a:cs typeface="Arial"/>
              </a:rPr>
              <a:t>cantieri che inizialmente non sono soggetti all’obbligo di notifica e che per effetto di varianti sopravvenute in corso d’opera rientrano nel caso precedente; </a:t>
            </a:r>
            <a:endParaRPr sz="1600" dirty="0" smtClean="0">
              <a:latin typeface="Arial"/>
              <a:cs typeface="Arial"/>
            </a:endParaRPr>
          </a:p>
          <a:p>
            <a:pPr marL="342900" indent="-342900" algn="just">
              <a:buFont typeface="+mj-lt"/>
              <a:buAutoNum type="alphaLcParenR"/>
            </a:pPr>
            <a:r>
              <a:rPr sz="1600" dirty="0" smtClean="0">
                <a:solidFill>
                  <a:srgbClr val="000000"/>
                </a:solidFill>
                <a:latin typeface="Arial"/>
                <a:ea typeface="ヒラギノ角ゴ Pro W3" charset="-128"/>
                <a:cs typeface="Arial"/>
              </a:rPr>
              <a:t>cantieri in cui opera un’unica impresa, la cui entità presunta </a:t>
            </a:r>
            <a:r>
              <a:rPr lang="it-IT" sz="1600" dirty="0" smtClean="0">
                <a:solidFill>
                  <a:srgbClr val="000000"/>
                </a:solidFill>
                <a:latin typeface="Arial"/>
                <a:ea typeface="ヒラギノ角ゴ Pro W3" charset="-128"/>
                <a:cs typeface="Arial"/>
              </a:rPr>
              <a:t>di lavoro </a:t>
            </a:r>
            <a:r>
              <a:rPr sz="1600" dirty="0" smtClean="0">
                <a:solidFill>
                  <a:srgbClr val="000000"/>
                </a:solidFill>
                <a:latin typeface="Arial"/>
                <a:ea typeface="ヒラギノ角ゴ Pro W3" charset="-128"/>
                <a:cs typeface="Arial"/>
              </a:rPr>
              <a:t>non sia però inferiore a 200 uomini-giorno. </a:t>
            </a:r>
            <a:endParaRPr lang="it-IT" sz="1600" dirty="0" smtClean="0">
              <a:solidFill>
                <a:srgbClr val="000000"/>
              </a:solidFill>
              <a:latin typeface="Arial"/>
              <a:ea typeface="ヒラギノ角ゴ Pro W3" charset="-128"/>
              <a:cs typeface="Arial"/>
            </a:endParaRPr>
          </a:p>
        </p:txBody>
      </p:sp>
      <p:sp>
        <p:nvSpPr>
          <p:cNvPr id="20" name="_s1033"/>
          <p:cNvSpPr>
            <a:spLocks noChangeArrowheads="1"/>
          </p:cNvSpPr>
          <p:nvPr/>
        </p:nvSpPr>
        <p:spPr bwMode="auto">
          <a:xfrm>
            <a:off x="1143000" y="838200"/>
            <a:ext cx="27432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none" lIns="0" anchor="ctr" anchorCtr="1">
            <a:prstTxWarp prst="textNoShape">
              <a:avLst/>
            </a:prstTxWarp>
            <a:noAutofit/>
          </a:bodyPr>
          <a:lstStyle/>
          <a:p>
            <a:r>
              <a:rPr lang="it-IT" sz="1600" dirty="0" smtClean="0">
                <a:solidFill>
                  <a:srgbClr val="004080"/>
                </a:solidFill>
              </a:rPr>
              <a:t>NOTIFICA PRELIMINARE</a:t>
            </a:r>
          </a:p>
        </p:txBody>
      </p:sp>
      <p:sp>
        <p:nvSpPr>
          <p:cNvPr id="27" name="_s1033"/>
          <p:cNvSpPr>
            <a:spLocks noChangeArrowheads="1"/>
          </p:cNvSpPr>
          <p:nvPr/>
        </p:nvSpPr>
        <p:spPr bwMode="auto">
          <a:xfrm>
            <a:off x="4648200" y="1546320"/>
            <a:ext cx="2971800"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none" lIns="0" anchor="ctr" anchorCtr="1">
            <a:prstTxWarp prst="textNoShape">
              <a:avLst/>
            </a:prstTxWarp>
            <a:noAutofit/>
          </a:bodyPr>
          <a:lstStyle/>
          <a:p>
            <a:pPr algn="ctr"/>
            <a:r>
              <a:rPr lang="it-IT" sz="1600" dirty="0" smtClean="0">
                <a:solidFill>
                  <a:srgbClr val="004080"/>
                </a:solidFill>
              </a:rPr>
              <a:t>         Art. 99 </a:t>
            </a:r>
            <a:r>
              <a:rPr lang="it-IT" sz="1600" dirty="0" smtClean="0"/>
              <a:t>___</a:t>
            </a:r>
            <a:r>
              <a:rPr lang="it-IT" sz="1600" dirty="0" smtClean="0">
                <a:solidFill>
                  <a:srgbClr val="004080"/>
                </a:solidFill>
              </a:rPr>
              <a:t>  </a:t>
            </a:r>
          </a:p>
        </p:txBody>
      </p:sp>
      <p:grpSp>
        <p:nvGrpSpPr>
          <p:cNvPr id="17" name="Gruppo 16"/>
          <p:cNvGrpSpPr/>
          <p:nvPr/>
        </p:nvGrpSpPr>
        <p:grpSpPr>
          <a:xfrm>
            <a:off x="4656724" y="784320"/>
            <a:ext cx="3420476" cy="358680"/>
            <a:chOff x="4656724" y="784320"/>
            <a:chExt cx="3420476" cy="358680"/>
          </a:xfrm>
        </p:grpSpPr>
        <p:sp>
          <p:nvSpPr>
            <p:cNvPr id="21" name="_s1033"/>
            <p:cNvSpPr>
              <a:spLocks noChangeArrowheads="1"/>
            </p:cNvSpPr>
            <p:nvPr/>
          </p:nvSpPr>
          <p:spPr bwMode="auto">
            <a:xfrm>
              <a:off x="4656724" y="784320"/>
              <a:ext cx="3420476" cy="358680"/>
            </a:xfrm>
            <a:prstGeom prst="roundRect">
              <a:avLst>
                <a:gd name="adj" fmla="val 16667"/>
              </a:avLst>
            </a:prstGeom>
            <a:solidFill>
              <a:schemeClr val="bg1">
                <a:lumMod val="95000"/>
              </a:schemeClr>
            </a:solidFill>
            <a:ln w="3175">
              <a:solidFill>
                <a:srgbClr val="000000"/>
              </a:solidFill>
              <a:miter lim="800000"/>
              <a:headEnd/>
              <a:tailEnd/>
            </a:ln>
            <a:effectLst/>
          </p:spPr>
          <p:txBody>
            <a:bodyPr vert="horz" wrap="square" anchor="ctr" anchorCtr="1">
              <a:prstTxWarp prst="textNoShape">
                <a:avLst/>
              </a:prstTxWarp>
              <a:spAutoFit/>
            </a:bodyPr>
            <a:lstStyle/>
            <a:p>
              <a:pPr algn="just"/>
              <a:r>
                <a:rPr lang="it-IT" sz="1600" dirty="0" smtClean="0">
                  <a:solidFill>
                    <a:srgbClr val="004080"/>
                  </a:solidFill>
                </a:rPr>
                <a:t>ALLEGATO XII</a:t>
              </a:r>
              <a:endParaRPr lang="it-IT" sz="1600" dirty="0">
                <a:solidFill>
                  <a:srgbClr val="004080"/>
                </a:solidFill>
              </a:endParaRPr>
            </a:p>
          </p:txBody>
        </p:sp>
        <p:sp>
          <p:nvSpPr>
            <p:cNvPr id="29" name="Smile 28">
              <a:hlinkClick r:id="rId3" action="ppaction://hlinkfile"/>
            </p:cNvPr>
            <p:cNvSpPr/>
            <p:nvPr/>
          </p:nvSpPr>
          <p:spPr bwMode="auto">
            <a:xfrm>
              <a:off x="7162800" y="850900"/>
              <a:ext cx="228600" cy="228600"/>
            </a:xfrm>
            <a:prstGeom prst="smileyFace">
              <a:avLst/>
            </a:prstGeom>
            <a:solidFill>
              <a:schemeClr val="accent1">
                <a:lumMod val="75000"/>
              </a:schemeClr>
            </a:solidFill>
            <a:ln w="9525" cap="flat" cmpd="sng" algn="ctr">
              <a:solidFill>
                <a:schemeClr val="tx1"/>
              </a:solidFill>
              <a:prstDash val="solid"/>
              <a:round/>
              <a:headEnd type="none" w="med" len="med"/>
              <a:tailEnd type="none" w="med" len="med"/>
            </a:ln>
            <a:effectLst/>
          </p:spPr>
        </p:sp>
      </p:grpSp>
      <p:sp>
        <p:nvSpPr>
          <p:cNvPr id="49" name="Line 16"/>
          <p:cNvSpPr>
            <a:spLocks noChangeShapeType="1"/>
          </p:cNvSpPr>
          <p:nvPr/>
        </p:nvSpPr>
        <p:spPr bwMode="auto">
          <a:xfrm>
            <a:off x="4724400" y="19812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50" name="Rettangolo 49"/>
          <p:cNvSpPr/>
          <p:nvPr/>
        </p:nvSpPr>
        <p:spPr>
          <a:xfrm>
            <a:off x="1143000" y="5410200"/>
            <a:ext cx="6858000" cy="610783"/>
          </a:xfrm>
          <a:prstGeom prst="rect">
            <a:avLst/>
          </a:prstGeom>
        </p:spPr>
        <p:txBody>
          <a:bodyPr wrap="square">
            <a:spAutoFit/>
          </a:bodyPr>
          <a:lstStyle/>
          <a:p>
            <a:pPr marL="342900" indent="-342900" algn="ctr"/>
            <a:r>
              <a:rPr b="1" i="1" u="sng" dirty="0" smtClean="0">
                <a:solidFill>
                  <a:srgbClr val="000000"/>
                </a:solidFill>
                <a:latin typeface="Arial"/>
                <a:ea typeface="ヒラギノ角ゴ Pro W3" charset="-128"/>
                <a:cs typeface="Arial"/>
              </a:rPr>
              <a:t>IN ASSENZA DI NOTIFICA PRELIMINARE È SOSPESA L’EFFICACIA DEL</a:t>
            </a:r>
            <a:r>
              <a:rPr lang="it-IT" b="1" i="1" u="sng" dirty="0" smtClean="0">
                <a:solidFill>
                  <a:srgbClr val="000000"/>
                </a:solidFill>
                <a:latin typeface="Arial"/>
                <a:ea typeface="ヒラギノ角ゴ Pro W3" charset="-128"/>
                <a:cs typeface="Arial"/>
              </a:rPr>
              <a:t> TITOLO ABILITATIVO</a:t>
            </a:r>
          </a:p>
        </p:txBody>
      </p:sp>
      <p:sp>
        <p:nvSpPr>
          <p:cNvPr id="18" name="Rettangolo 17"/>
          <p:cNvSpPr/>
          <p:nvPr/>
        </p:nvSpPr>
        <p:spPr>
          <a:xfrm>
            <a:off x="1219200" y="4828426"/>
            <a:ext cx="6858000" cy="353174"/>
          </a:xfrm>
          <a:prstGeom prst="rect">
            <a:avLst/>
          </a:prstGeom>
        </p:spPr>
        <p:txBody>
          <a:bodyPr wrap="square">
            <a:spAutoFit/>
          </a:bodyPr>
          <a:lstStyle/>
          <a:p>
            <a:pPr marL="342900" indent="-342900" algn="ctr"/>
            <a:r>
              <a:rPr lang="it-IT" b="1" i="1" dirty="0" smtClean="0">
                <a:solidFill>
                  <a:srgbClr val="000000"/>
                </a:solidFill>
                <a:latin typeface="Arial"/>
                <a:ea typeface="ヒラギノ角ゴ Pro W3" charset="-128"/>
                <a:cs typeface="Arial"/>
              </a:rPr>
              <a:t>... non è una richiesta, ma una </a:t>
            </a:r>
            <a:r>
              <a:rPr lang="it-IT" b="1" i="1" dirty="0" err="1" smtClean="0">
                <a:solidFill>
                  <a:srgbClr val="000000"/>
                </a:solidFill>
                <a:latin typeface="Arial"/>
                <a:ea typeface="ヒラギノ角ゴ Pro W3" charset="-128"/>
                <a:cs typeface="Arial"/>
              </a:rPr>
              <a:t>cominicazione</a:t>
            </a:r>
            <a:endParaRPr lang="it-IT" b="1" i="1" dirty="0" smtClean="0">
              <a:solidFill>
                <a:srgbClr val="000000"/>
              </a:solidFill>
              <a:latin typeface="Arial"/>
              <a:ea typeface="ヒラギノ角ゴ Pro W3" charset="-128"/>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upRigh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20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49" grpId="0" animBg="1"/>
      <p:bldP spid="50" grpId="0"/>
      <p:bldP spid="1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9"/>
          <p:cNvGrpSpPr/>
          <p:nvPr/>
        </p:nvGrpSpPr>
        <p:grpSpPr>
          <a:xfrm>
            <a:off x="120650" y="152400"/>
            <a:ext cx="8870950" cy="6629400"/>
            <a:chOff x="120650" y="152400"/>
            <a:chExt cx="8870950" cy="6629400"/>
          </a:xfrm>
        </p:grpSpPr>
        <p:sp>
          <p:nvSpPr>
            <p:cNvPr id="34" name="Arrotonda angolo diagonale rettangolo 33"/>
            <p:cNvSpPr/>
            <p:nvPr/>
          </p:nvSpPr>
          <p:spPr>
            <a:xfrm>
              <a:off x="152400" y="152400"/>
              <a:ext cx="8839200" cy="6629400"/>
            </a:xfrm>
            <a:prstGeom prst="round2DiagRect">
              <a:avLst/>
            </a:prstGeom>
            <a:solidFill>
              <a:schemeClr val="bg2">
                <a:alpha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Arrotonda angolo diagonale rettangolo 32"/>
            <p:cNvSpPr/>
            <p:nvPr/>
          </p:nvSpPr>
          <p:spPr>
            <a:xfrm>
              <a:off x="152400" y="152400"/>
              <a:ext cx="8839200" cy="6400800"/>
            </a:xfrm>
            <a:prstGeom prst="round2DiagRect">
              <a:avLst/>
            </a:prstGeom>
            <a:solidFill>
              <a:schemeClr val="bg2"/>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8"/>
            <p:cNvSpPr>
              <a:spLocks noChangeArrowheads="1"/>
            </p:cNvSpPr>
            <p:nvPr/>
          </p:nvSpPr>
          <p:spPr bwMode="auto">
            <a:xfrm>
              <a:off x="120650" y="6527291"/>
              <a:ext cx="7924800" cy="254509"/>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dist"/>
              <a:r>
                <a:rPr lang="it-IT" sz="1200" b="1" i="1" dirty="0" smtClean="0">
                  <a:solidFill>
                    <a:srgbClr val="800000"/>
                  </a:solidFill>
                  <a:latin typeface="Arial"/>
                  <a:cs typeface="Arial"/>
                </a:rPr>
                <a:t>GLI OBBLIGHI DOCUMENTALI </a:t>
              </a:r>
              <a:r>
                <a:rPr lang="it-IT" sz="1200" dirty="0" smtClean="0">
                  <a:solidFill>
                    <a:srgbClr val="800000"/>
                  </a:solidFill>
                  <a:latin typeface="Arial"/>
                  <a:cs typeface="Arial"/>
                </a:rPr>
                <a:t>da parte dei committenti, delle imprese e dei coordinatori per la sicurezza</a:t>
              </a:r>
              <a:endParaRPr lang="it-IT" sz="1200" dirty="0">
                <a:solidFill>
                  <a:srgbClr val="800000"/>
                </a:solidFill>
                <a:latin typeface="Arial"/>
                <a:cs typeface="Arial"/>
              </a:endParaRPr>
            </a:p>
          </p:txBody>
        </p:sp>
        <p:sp>
          <p:nvSpPr>
            <p:cNvPr id="5" name="Rectangle 8"/>
            <p:cNvSpPr>
              <a:spLocks noChangeArrowheads="1"/>
            </p:cNvSpPr>
            <p:nvPr/>
          </p:nvSpPr>
          <p:spPr bwMode="auto">
            <a:xfrm>
              <a:off x="5715000" y="152400"/>
              <a:ext cx="3200400" cy="312474"/>
            </a:xfrm>
            <a:prstGeom prst="rect">
              <a:avLst/>
            </a:prstGeom>
            <a:noFill/>
            <a:ln w="12700">
              <a:noFill/>
              <a:miter lim="800000"/>
              <a:headEnd/>
              <a:tailEnd/>
            </a:ln>
            <a:effectLst/>
          </p:spPr>
          <p:txBody>
            <a:bodyPr wrap="square" lIns="79836" tIns="39918" rIns="79836" bIns="39918" anchor="ctr">
              <a:prstTxWarp prst="textNoShape">
                <a:avLst/>
              </a:prstTxWarp>
              <a:spAutoFit/>
            </a:bodyPr>
            <a:lstStyle/>
            <a:p>
              <a:pPr algn="r"/>
              <a:r>
                <a:rPr lang="it-IT" sz="1600" b="1" i="1" dirty="0" smtClean="0">
                  <a:solidFill>
                    <a:srgbClr val="800000"/>
                  </a:solidFill>
                </a:rPr>
                <a:t>OBBLIGHI DEL COMMITTENTE</a:t>
              </a:r>
              <a:endParaRPr lang="it-IT" sz="1600" b="1" i="1" dirty="0">
                <a:solidFill>
                  <a:srgbClr val="800000"/>
                </a:solidFill>
              </a:endParaRPr>
            </a:p>
          </p:txBody>
        </p:sp>
        <p:cxnSp>
          <p:nvCxnSpPr>
            <p:cNvPr id="38" name="Connettore 1 37"/>
            <p:cNvCxnSpPr/>
            <p:nvPr/>
          </p:nvCxnSpPr>
          <p:spPr bwMode="auto">
            <a:xfrm rot="10800000" flipV="1">
              <a:off x="1066800" y="381000"/>
              <a:ext cx="4724400" cy="2"/>
            </a:xfrm>
            <a:prstGeom prst="line">
              <a:avLst/>
            </a:prstGeom>
            <a:solidFill>
              <a:srgbClr val="00B8FF"/>
            </a:solidFill>
            <a:ln w="25400" cap="flat" cmpd="sng" algn="ctr">
              <a:solidFill>
                <a:srgbClr val="800000"/>
              </a:solidFill>
              <a:prstDash val="solid"/>
              <a:round/>
              <a:headEnd type="none" w="med" len="med"/>
              <a:tailEnd type="none" w="med" len="med"/>
            </a:ln>
            <a:effectLst/>
          </p:spPr>
        </p:cxnSp>
      </p:grpSp>
      <p:sp>
        <p:nvSpPr>
          <p:cNvPr id="24" name="_s1034"/>
          <p:cNvSpPr>
            <a:spLocks noChangeArrowheads="1"/>
          </p:cNvSpPr>
          <p:nvPr/>
        </p:nvSpPr>
        <p:spPr bwMode="auto">
          <a:xfrm>
            <a:off x="762000" y="1910422"/>
            <a:ext cx="7772400" cy="3652178"/>
          </a:xfrm>
          <a:prstGeom prst="roundRect">
            <a:avLst>
              <a:gd name="adj" fmla="val 16667"/>
            </a:avLst>
          </a:prstGeom>
          <a:noFill/>
          <a:ln w="3175">
            <a:noFill/>
            <a:miter lim="800000"/>
            <a:headEnd/>
            <a:tailEnd/>
          </a:ln>
          <a:effectLst/>
        </p:spPr>
        <p:txBody>
          <a:bodyPr vert="horz" wrap="square" anchor="ctr" anchorCtr="1">
            <a:prstTxWarp prst="textNoShape">
              <a:avLst/>
            </a:prstTxWarp>
            <a:spAutoFit/>
          </a:bodyPr>
          <a:lstStyle/>
          <a:p>
            <a:pPr algn="just"/>
            <a:r>
              <a:rPr sz="1600" dirty="0" smtClean="0">
                <a:solidFill>
                  <a:srgbClr val="000000"/>
                </a:solidFill>
                <a:latin typeface="Arial"/>
                <a:ea typeface="ヒラギノ角ゴ Pro W3" charset="-128"/>
                <a:cs typeface="Arial"/>
              </a:rPr>
              <a:t>Per il ritardo nella trasmissione della notifica preliminare con l’abrogato D.</a:t>
            </a:r>
            <a:r>
              <a:rPr lang="it-IT" sz="1600"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Lgs 494/96, ai sensi dell’art.11, l’ispettore avrebbe notificato al committente o responsabile dei lavori una sanzione amministrativa da € 516 a € 3.098, (in realtà avrebbe dovuto pagare 1/3 del massimo), poiché il reato era già “consumato”.</a:t>
            </a:r>
            <a:endParaRPr lang="it-IT" sz="1600" dirty="0" smtClean="0">
              <a:solidFill>
                <a:srgbClr val="000000"/>
              </a:solidFill>
              <a:latin typeface="Arial"/>
              <a:ea typeface="ヒラギノ角ゴ Pro W3" charset="-128"/>
              <a:cs typeface="Arial"/>
            </a:endParaRPr>
          </a:p>
          <a:p>
            <a:pPr algn="just"/>
            <a:r>
              <a:rPr sz="1600" dirty="0" smtClean="0">
                <a:solidFill>
                  <a:srgbClr val="000000"/>
                </a:solidFill>
                <a:latin typeface="Arial"/>
                <a:ea typeface="ヒラギノ角ゴ Pro W3" charset="-128"/>
                <a:cs typeface="Arial"/>
              </a:rPr>
              <a:t> </a:t>
            </a:r>
            <a:endParaRPr sz="1600" dirty="0" smtClean="0">
              <a:latin typeface="Arial"/>
              <a:cs typeface="Arial"/>
            </a:endParaRPr>
          </a:p>
          <a:p>
            <a:pPr algn="just"/>
            <a:r>
              <a:rPr sz="1600" i="1" u="sng" dirty="0" smtClean="0">
                <a:solidFill>
                  <a:srgbClr val="000000"/>
                </a:solidFill>
                <a:latin typeface="Arial"/>
                <a:ea typeface="ヒラギノ角ゴ Pro W3" charset="-128"/>
                <a:cs typeface="Arial"/>
              </a:rPr>
              <a:t>L’</a:t>
            </a:r>
            <a:r>
              <a:rPr sz="1600" b="1" i="1" u="sng" dirty="0" smtClean="0">
                <a:solidFill>
                  <a:srgbClr val="000000"/>
                </a:solidFill>
                <a:latin typeface="Arial"/>
                <a:ea typeface="ヒラギノ角ゴ Pro W3" charset="-128"/>
                <a:cs typeface="Arial"/>
              </a:rPr>
              <a:t>art.</a:t>
            </a:r>
            <a:r>
              <a:rPr lang="it-IT" sz="1600" b="1" i="1" u="sng" dirty="0" smtClean="0">
                <a:solidFill>
                  <a:srgbClr val="000000"/>
                </a:solidFill>
                <a:latin typeface="Arial"/>
                <a:ea typeface="ヒラギノ角ゴ Pro W3" charset="-128"/>
                <a:cs typeface="Arial"/>
              </a:rPr>
              <a:t> </a:t>
            </a:r>
            <a:r>
              <a:rPr sz="1600" b="1" i="1" u="sng" dirty="0" smtClean="0">
                <a:solidFill>
                  <a:srgbClr val="000000"/>
                </a:solidFill>
                <a:latin typeface="Arial"/>
                <a:ea typeface="ヒラギノ角ゴ Pro W3" charset="-128"/>
                <a:cs typeface="Arial"/>
              </a:rPr>
              <a:t>99 </a:t>
            </a:r>
            <a:r>
              <a:rPr sz="1600" i="1" u="sng" dirty="0" smtClean="0">
                <a:solidFill>
                  <a:srgbClr val="000000"/>
                </a:solidFill>
                <a:latin typeface="Arial"/>
                <a:ea typeface="ヒラギノ角ゴ Pro W3" charset="-128"/>
                <a:cs typeface="Arial"/>
              </a:rPr>
              <a:t>del </a:t>
            </a:r>
            <a:r>
              <a:rPr sz="1600" b="1" i="1" u="sng" dirty="0" smtClean="0">
                <a:solidFill>
                  <a:srgbClr val="000000"/>
                </a:solidFill>
                <a:latin typeface="Arial"/>
                <a:ea typeface="ヒラギノ角ゴ Pro W3" charset="-128"/>
                <a:cs typeface="Arial"/>
              </a:rPr>
              <a:t>D.</a:t>
            </a:r>
            <a:r>
              <a:rPr lang="it-IT" sz="1600" b="1" i="1" u="sng" dirty="0" smtClean="0">
                <a:solidFill>
                  <a:srgbClr val="000000"/>
                </a:solidFill>
                <a:latin typeface="Arial"/>
                <a:ea typeface="ヒラギノ角ゴ Pro W3" charset="-128"/>
                <a:cs typeface="Arial"/>
              </a:rPr>
              <a:t> </a:t>
            </a:r>
            <a:r>
              <a:rPr sz="1600" b="1" i="1" u="sng" dirty="0" smtClean="0">
                <a:solidFill>
                  <a:srgbClr val="000000"/>
                </a:solidFill>
                <a:latin typeface="Arial"/>
                <a:ea typeface="ヒラギノ角ゴ Pro W3" charset="-128"/>
                <a:cs typeface="Arial"/>
              </a:rPr>
              <a:t>Lgs 81/08</a:t>
            </a:r>
            <a:r>
              <a:rPr lang="it-IT" sz="1600" b="1" dirty="0" smtClean="0">
                <a:solidFill>
                  <a:srgbClr val="000000"/>
                </a:solidFill>
                <a:latin typeface="Arial"/>
                <a:ea typeface="ヒラギノ角ゴ Pro W3" charset="-128"/>
                <a:cs typeface="Arial"/>
              </a:rPr>
              <a:t> </a:t>
            </a:r>
            <a:r>
              <a:rPr sz="1600" dirty="0" smtClean="0">
                <a:solidFill>
                  <a:srgbClr val="000000"/>
                </a:solidFill>
                <a:latin typeface="Arial"/>
                <a:ea typeface="ヒラギノ角ゴ Pro W3" charset="-128"/>
                <a:cs typeface="Arial"/>
              </a:rPr>
              <a:t>sancisce che “</a:t>
            </a:r>
            <a:r>
              <a:rPr sz="1600" i="1" dirty="0" smtClean="0">
                <a:solidFill>
                  <a:srgbClr val="000000"/>
                </a:solidFill>
                <a:latin typeface="Arial"/>
                <a:ea typeface="ヒラギノ角ゴ Pro W3" charset="-128"/>
                <a:cs typeface="Arial"/>
              </a:rPr>
              <a:t>Il committente o il </a:t>
            </a:r>
            <a:r>
              <a:rPr lang="it-IT" sz="1600" i="1" dirty="0" err="1" smtClean="0">
                <a:solidFill>
                  <a:srgbClr val="000000"/>
                </a:solidFill>
                <a:latin typeface="Arial"/>
                <a:ea typeface="ヒラギノ角ゴ Pro W3" charset="-128"/>
                <a:cs typeface="Arial"/>
              </a:rPr>
              <a:t>R.L.</a:t>
            </a:r>
            <a:r>
              <a:rPr sz="1600" i="1" dirty="0" smtClean="0">
                <a:solidFill>
                  <a:srgbClr val="000000"/>
                </a:solidFill>
                <a:latin typeface="Arial"/>
                <a:ea typeface="ヒラギノ角ゴ Pro W3" charset="-128"/>
                <a:cs typeface="Arial"/>
              </a:rPr>
              <a:t>, </a:t>
            </a:r>
            <a:r>
              <a:rPr sz="1600" b="1" i="1" dirty="0" smtClean="0">
                <a:solidFill>
                  <a:srgbClr val="000000"/>
                </a:solidFill>
                <a:latin typeface="Arial"/>
                <a:ea typeface="ヒラギノ角ゴ Pro W3" charset="-128"/>
                <a:cs typeface="Arial"/>
              </a:rPr>
              <a:t>prima</a:t>
            </a:r>
            <a:r>
              <a:rPr lang="it-IT" sz="1600" b="1" i="1" dirty="0" smtClean="0">
                <a:solidFill>
                  <a:srgbClr val="000000"/>
                </a:solidFill>
                <a:latin typeface="Arial"/>
                <a:ea typeface="ヒラギノ角ゴ Pro W3" charset="-128"/>
                <a:cs typeface="Arial"/>
              </a:rPr>
              <a:t> </a:t>
            </a:r>
            <a:r>
              <a:rPr sz="1600" b="1" i="1" dirty="0" smtClean="0">
                <a:solidFill>
                  <a:srgbClr val="000000"/>
                </a:solidFill>
                <a:latin typeface="Arial"/>
                <a:ea typeface="ヒラギノ角ゴ Pro W3" charset="-128"/>
                <a:cs typeface="Arial"/>
              </a:rPr>
              <a:t>dell'inizio dei lavori</a:t>
            </a:r>
            <a:r>
              <a:rPr sz="1600" i="1" dirty="0" smtClean="0">
                <a:solidFill>
                  <a:srgbClr val="000000"/>
                </a:solidFill>
                <a:latin typeface="Arial"/>
                <a:ea typeface="ヒラギノ角ゴ Pro W3" charset="-128"/>
                <a:cs typeface="Arial"/>
              </a:rPr>
              <a:t>, trasmette</a:t>
            </a:r>
            <a:r>
              <a:rPr lang="it-IT" sz="1600" i="1" dirty="0" smtClean="0">
                <a:solidFill>
                  <a:srgbClr val="000000"/>
                </a:solidFill>
                <a:latin typeface="Arial"/>
                <a:ea typeface="ヒラギノ角ゴ Pro W3" charset="-128"/>
                <a:cs typeface="Arial"/>
              </a:rPr>
              <a:t> </a:t>
            </a:r>
            <a:r>
              <a:rPr lang="it-IT" sz="1600" i="1" dirty="0" err="1" smtClean="0">
                <a:solidFill>
                  <a:srgbClr val="000000"/>
                </a:solidFill>
                <a:latin typeface="Arial"/>
                <a:ea typeface="ヒラギノ角ゴ Pro W3" charset="-128"/>
                <a:cs typeface="Arial"/>
              </a:rPr>
              <a:t>………</a:t>
            </a:r>
            <a:r>
              <a:rPr lang="it-IT" sz="1600" i="1" dirty="0" smtClean="0">
                <a:solidFill>
                  <a:srgbClr val="000000"/>
                </a:solidFill>
                <a:latin typeface="Arial"/>
                <a:ea typeface="ヒラギノ角ゴ Pro W3" charset="-128"/>
                <a:cs typeface="Arial"/>
              </a:rPr>
              <a:t>. </a:t>
            </a:r>
            <a:r>
              <a:rPr sz="1600" i="1" dirty="0" smtClean="0">
                <a:solidFill>
                  <a:srgbClr val="000000"/>
                </a:solidFill>
                <a:latin typeface="Arial"/>
                <a:ea typeface="ヒラギノ角ゴ Pro W3" charset="-128"/>
                <a:cs typeface="Arial"/>
              </a:rPr>
              <a:t>la notifica preliminare elaborata conformemente all'allegato XII</a:t>
            </a:r>
            <a:r>
              <a:rPr lang="it-IT" sz="1600" i="1" dirty="0" smtClean="0">
                <a:solidFill>
                  <a:srgbClr val="000000"/>
                </a:solidFill>
                <a:latin typeface="Arial"/>
                <a:ea typeface="ヒラギノ角ゴ Pro W3" charset="-128"/>
                <a:cs typeface="Arial"/>
              </a:rPr>
              <a:t> </a:t>
            </a:r>
            <a:r>
              <a:rPr lang="it-IT" sz="1600" i="1" dirty="0" err="1" smtClean="0">
                <a:solidFill>
                  <a:srgbClr val="000000"/>
                </a:solidFill>
                <a:latin typeface="Arial"/>
                <a:ea typeface="ヒラギノ角ゴ Pro W3" charset="-128"/>
                <a:cs typeface="Arial"/>
              </a:rPr>
              <a:t>…………</a:t>
            </a:r>
            <a:r>
              <a:rPr lang="it-IT" sz="1600" i="1" dirty="0" smtClean="0">
                <a:solidFill>
                  <a:srgbClr val="000000"/>
                </a:solidFill>
                <a:latin typeface="Arial"/>
                <a:ea typeface="ヒラギノ角ゴ Pro W3" charset="-128"/>
                <a:cs typeface="Arial"/>
              </a:rPr>
              <a:t>.</a:t>
            </a:r>
          </a:p>
          <a:p>
            <a:pPr algn="just"/>
            <a:endParaRPr sz="1600" b="1" i="1" u="sng" dirty="0" smtClean="0">
              <a:latin typeface="Arial"/>
              <a:cs typeface="Arial"/>
            </a:endParaRPr>
          </a:p>
          <a:p>
            <a:pPr algn="just"/>
            <a:r>
              <a:rPr sz="1600" b="1" i="1" u="sng" dirty="0" smtClean="0">
                <a:solidFill>
                  <a:srgbClr val="000000"/>
                </a:solidFill>
                <a:latin typeface="Arial"/>
                <a:ea typeface="ヒラギノ角ゴ Pro W3" charset="-128"/>
                <a:cs typeface="Arial"/>
              </a:rPr>
              <a:t>L’art.</a:t>
            </a:r>
            <a:r>
              <a:rPr lang="it-IT" sz="1600" b="1" i="1" u="sng" dirty="0" smtClean="0">
                <a:solidFill>
                  <a:srgbClr val="000000"/>
                </a:solidFill>
                <a:latin typeface="Arial"/>
                <a:ea typeface="ヒラギノ角ゴ Pro W3" charset="-128"/>
                <a:cs typeface="Arial"/>
              </a:rPr>
              <a:t> </a:t>
            </a:r>
            <a:r>
              <a:rPr sz="1600" b="1" i="1" u="sng" dirty="0" smtClean="0">
                <a:solidFill>
                  <a:srgbClr val="000000"/>
                </a:solidFill>
                <a:latin typeface="Arial"/>
                <a:ea typeface="ヒラギノ角ゴ Pro W3" charset="-128"/>
                <a:cs typeface="Arial"/>
              </a:rPr>
              <a:t>90, c</a:t>
            </a:r>
            <a:r>
              <a:rPr lang="it-IT" sz="1600" b="1" i="1" u="sng" dirty="0" smtClean="0">
                <a:solidFill>
                  <a:srgbClr val="000000"/>
                </a:solidFill>
                <a:latin typeface="Arial"/>
                <a:ea typeface="ヒラギノ角ゴ Pro W3" charset="-128"/>
                <a:cs typeface="Arial"/>
              </a:rPr>
              <a:t>.</a:t>
            </a:r>
            <a:r>
              <a:rPr sz="1600" b="1" i="1" u="sng" dirty="0" smtClean="0">
                <a:solidFill>
                  <a:srgbClr val="000000"/>
                </a:solidFill>
                <a:latin typeface="Arial"/>
                <a:ea typeface="ヒラギノ角ゴ Pro W3" charset="-128"/>
                <a:cs typeface="Arial"/>
              </a:rPr>
              <a:t> 10 del D.</a:t>
            </a:r>
            <a:r>
              <a:rPr lang="it-IT" sz="1600" b="1" i="1" u="sng" dirty="0" smtClean="0">
                <a:solidFill>
                  <a:srgbClr val="000000"/>
                </a:solidFill>
                <a:latin typeface="Arial"/>
                <a:ea typeface="ヒラギノ角ゴ Pro W3" charset="-128"/>
                <a:cs typeface="Arial"/>
              </a:rPr>
              <a:t> </a:t>
            </a:r>
            <a:r>
              <a:rPr sz="1600" b="1" i="1" u="sng" dirty="0" smtClean="0">
                <a:solidFill>
                  <a:srgbClr val="000000"/>
                </a:solidFill>
                <a:latin typeface="Arial"/>
                <a:ea typeface="ヒラギノ角ゴ Pro W3" charset="-128"/>
                <a:cs typeface="Arial"/>
              </a:rPr>
              <a:t>Lgs 81/08 </a:t>
            </a:r>
            <a:r>
              <a:rPr sz="1600" dirty="0" smtClean="0">
                <a:solidFill>
                  <a:srgbClr val="000000"/>
                </a:solidFill>
                <a:latin typeface="Arial"/>
                <a:ea typeface="ヒラギノ角ゴ Pro W3" charset="-128"/>
                <a:cs typeface="Arial"/>
              </a:rPr>
              <a:t>recita: </a:t>
            </a:r>
            <a:r>
              <a:rPr sz="1600" i="1" dirty="0" smtClean="0">
                <a:solidFill>
                  <a:srgbClr val="000000"/>
                </a:solidFill>
                <a:latin typeface="Arial"/>
                <a:ea typeface="ヒラギノ角ゴ Pro W3" charset="-128"/>
                <a:cs typeface="Arial"/>
              </a:rPr>
              <a:t>“In assenza d</a:t>
            </a:r>
            <a:r>
              <a:rPr lang="it-IT" sz="1600" i="1" dirty="0" err="1" smtClean="0">
                <a:solidFill>
                  <a:srgbClr val="000000"/>
                </a:solidFill>
                <a:latin typeface="Arial"/>
                <a:ea typeface="ヒラギノ角ゴ Pro W3" charset="-128"/>
                <a:cs typeface="Arial"/>
              </a:rPr>
              <a:t>el</a:t>
            </a:r>
            <a:r>
              <a:rPr lang="it-IT" sz="1600" i="1" dirty="0" smtClean="0">
                <a:solidFill>
                  <a:srgbClr val="000000"/>
                </a:solidFill>
                <a:latin typeface="Arial"/>
                <a:ea typeface="ヒラギノ角ゴ Pro W3" charset="-128"/>
                <a:cs typeface="Arial"/>
              </a:rPr>
              <a:t> PSC</a:t>
            </a:r>
            <a:r>
              <a:rPr sz="1600" i="1" dirty="0" smtClean="0">
                <a:solidFill>
                  <a:srgbClr val="000000"/>
                </a:solidFill>
                <a:latin typeface="Arial"/>
                <a:ea typeface="ヒラギノ角ゴ Pro W3" charset="-128"/>
                <a:cs typeface="Arial"/>
              </a:rPr>
              <a:t> </a:t>
            </a:r>
            <a:r>
              <a:rPr lang="it-IT" sz="1600" i="1" dirty="0" err="1" smtClean="0">
                <a:solidFill>
                  <a:srgbClr val="000000"/>
                </a:solidFill>
                <a:latin typeface="Arial"/>
                <a:ea typeface="ヒラギノ角ゴ Pro W3" charset="-128"/>
                <a:cs typeface="Arial"/>
              </a:rPr>
              <a:t>…</a:t>
            </a:r>
            <a:r>
              <a:rPr lang="it-IT" sz="1600" i="1" dirty="0" smtClean="0">
                <a:solidFill>
                  <a:srgbClr val="000000"/>
                </a:solidFill>
                <a:latin typeface="Arial"/>
                <a:ea typeface="ヒラギノ角ゴ Pro W3" charset="-128"/>
                <a:cs typeface="Arial"/>
              </a:rPr>
              <a:t> </a:t>
            </a:r>
            <a:r>
              <a:rPr sz="1600" i="1" dirty="0" smtClean="0">
                <a:solidFill>
                  <a:srgbClr val="000000"/>
                </a:solidFill>
                <a:latin typeface="Arial"/>
                <a:ea typeface="ヒラギノ角ゴ Pro W3" charset="-128"/>
                <a:cs typeface="Arial"/>
              </a:rPr>
              <a:t>o del fascicolo </a:t>
            </a:r>
            <a:r>
              <a:rPr lang="it-IT" sz="1600" i="1" dirty="0" err="1" smtClean="0">
                <a:solidFill>
                  <a:srgbClr val="000000"/>
                </a:solidFill>
                <a:latin typeface="Arial"/>
                <a:ea typeface="ヒラギノ角ゴ Pro W3" charset="-128"/>
                <a:cs typeface="Arial"/>
              </a:rPr>
              <a:t>…</a:t>
            </a:r>
            <a:r>
              <a:rPr lang="it-IT" sz="1600" i="1" dirty="0" smtClean="0">
                <a:solidFill>
                  <a:srgbClr val="000000"/>
                </a:solidFill>
                <a:latin typeface="Arial"/>
                <a:ea typeface="ヒラギノ角ゴ Pro W3" charset="-128"/>
                <a:cs typeface="Arial"/>
              </a:rPr>
              <a:t> </a:t>
            </a:r>
            <a:r>
              <a:rPr sz="1600" i="1" dirty="0" smtClean="0">
                <a:solidFill>
                  <a:srgbClr val="000000"/>
                </a:solidFill>
                <a:latin typeface="Arial"/>
                <a:ea typeface="ヒラギノ角ゴ Pro W3" charset="-128"/>
                <a:cs typeface="Arial"/>
              </a:rPr>
              <a:t>, quando previsti, oppure </a:t>
            </a:r>
            <a:r>
              <a:rPr sz="1600" b="1" i="1" dirty="0" smtClean="0">
                <a:solidFill>
                  <a:srgbClr val="000000"/>
                </a:solidFill>
                <a:latin typeface="Arial"/>
                <a:ea typeface="ヒラギノ角ゴ Pro W3" charset="-128"/>
                <a:cs typeface="Arial"/>
              </a:rPr>
              <a:t>in assenza</a:t>
            </a:r>
            <a:r>
              <a:rPr sz="1600" i="1" dirty="0" smtClean="0">
                <a:solidFill>
                  <a:srgbClr val="000000"/>
                </a:solidFill>
                <a:latin typeface="Arial"/>
                <a:ea typeface="ヒラギノ角ゴ Pro W3" charset="-128"/>
                <a:cs typeface="Arial"/>
              </a:rPr>
              <a:t> </a:t>
            </a:r>
            <a:r>
              <a:rPr sz="1600" b="1" i="1" dirty="0" smtClean="0">
                <a:solidFill>
                  <a:srgbClr val="000000"/>
                </a:solidFill>
                <a:latin typeface="Arial"/>
                <a:ea typeface="ヒラギノ角ゴ Pro W3" charset="-128"/>
                <a:cs typeface="Arial"/>
              </a:rPr>
              <a:t>di notifica</a:t>
            </a:r>
            <a:r>
              <a:rPr lang="it-IT" sz="1600" b="1" i="1" dirty="0" smtClean="0">
                <a:solidFill>
                  <a:srgbClr val="000000"/>
                </a:solidFill>
                <a:latin typeface="Arial"/>
                <a:ea typeface="ヒラギノ角ゴ Pro W3" charset="-128"/>
                <a:cs typeface="Arial"/>
              </a:rPr>
              <a:t> </a:t>
            </a:r>
            <a:r>
              <a:rPr lang="it-IT" sz="1600" i="1" dirty="0" err="1" smtClean="0">
                <a:solidFill>
                  <a:srgbClr val="000000"/>
                </a:solidFill>
                <a:latin typeface="Arial"/>
                <a:ea typeface="ヒラギノ角ゴ Pro W3" charset="-128"/>
                <a:cs typeface="Arial"/>
              </a:rPr>
              <a:t>…</a:t>
            </a:r>
            <a:r>
              <a:rPr sz="1600" i="1" dirty="0" smtClean="0">
                <a:solidFill>
                  <a:srgbClr val="000000"/>
                </a:solidFill>
                <a:latin typeface="Arial"/>
                <a:ea typeface="ヒラギノ角ゴ Pro W3" charset="-128"/>
                <a:cs typeface="Arial"/>
              </a:rPr>
              <a:t>, quando prevista, </a:t>
            </a:r>
            <a:r>
              <a:rPr sz="1600" b="1" i="1" dirty="0" smtClean="0">
                <a:solidFill>
                  <a:srgbClr val="000000"/>
                </a:solidFill>
                <a:latin typeface="Arial"/>
                <a:ea typeface="ヒラギノ角ゴ Pro W3" charset="-128"/>
                <a:cs typeface="Arial"/>
              </a:rPr>
              <a:t>è sospesa</a:t>
            </a:r>
            <a:r>
              <a:rPr lang="it-IT" sz="1600" b="1" i="1" dirty="0" smtClean="0">
                <a:solidFill>
                  <a:srgbClr val="000000"/>
                </a:solidFill>
                <a:latin typeface="Arial"/>
                <a:ea typeface="ヒラギノ角ゴ Pro W3" charset="-128"/>
                <a:cs typeface="Arial"/>
              </a:rPr>
              <a:t> </a:t>
            </a:r>
            <a:r>
              <a:rPr sz="1600" b="1" i="1" dirty="0" smtClean="0">
                <a:solidFill>
                  <a:srgbClr val="000000"/>
                </a:solidFill>
                <a:latin typeface="Arial"/>
                <a:ea typeface="ヒラギノ角ゴ Pro W3" charset="-128"/>
                <a:cs typeface="Arial"/>
              </a:rPr>
              <a:t>l'efficacia del titolo abilitativo</a:t>
            </a:r>
            <a:r>
              <a:rPr sz="1600" i="1" dirty="0" smtClean="0">
                <a:solidFill>
                  <a:srgbClr val="000000"/>
                </a:solidFill>
                <a:latin typeface="Arial"/>
                <a:ea typeface="ヒラギノ角ゴ Pro W3" charset="-128"/>
                <a:cs typeface="Arial"/>
              </a:rPr>
              <a:t>. L'organo di vigilanza comunica l'inadempienza all'amministrazione concedente”</a:t>
            </a:r>
            <a:r>
              <a:rPr sz="1600" dirty="0" smtClean="0">
                <a:solidFill>
                  <a:srgbClr val="000000"/>
                </a:solidFill>
                <a:latin typeface="Arial"/>
                <a:ea typeface="ヒラギノ角ゴ Pro W3" charset="-128"/>
                <a:cs typeface="Arial"/>
              </a:rPr>
              <a:t>.</a:t>
            </a:r>
            <a:r>
              <a:rPr sz="1600" dirty="0" smtClean="0">
                <a:solidFill>
                  <a:srgbClr val="000000"/>
                </a:solidFill>
                <a:latin typeface="Times New Roman" charset="0"/>
                <a:ea typeface="ヒラギノ角ゴ Pro W3" charset="-128"/>
                <a:cs typeface="ヒラギノ角ゴ Pro W3" charset="-128"/>
              </a:rPr>
              <a:t> </a:t>
            </a:r>
            <a:endParaRPr sz="1600" dirty="0" smtClean="0"/>
          </a:p>
        </p:txBody>
      </p:sp>
      <p:grpSp>
        <p:nvGrpSpPr>
          <p:cNvPr id="19" name="Gruppo 18"/>
          <p:cNvGrpSpPr/>
          <p:nvPr/>
        </p:nvGrpSpPr>
        <p:grpSpPr>
          <a:xfrm>
            <a:off x="1600200" y="531534"/>
            <a:ext cx="5718083" cy="1411027"/>
            <a:chOff x="1600200" y="531534"/>
            <a:chExt cx="5718083" cy="1411027"/>
          </a:xfrm>
        </p:grpSpPr>
        <p:sp>
          <p:nvSpPr>
            <p:cNvPr id="17" name="Rettangolo 16"/>
            <p:cNvSpPr/>
            <p:nvPr/>
          </p:nvSpPr>
          <p:spPr>
            <a:xfrm>
              <a:off x="1600200" y="914400"/>
              <a:ext cx="4722251" cy="898810"/>
            </a:xfrm>
            <a:prstGeom prst="rect">
              <a:avLst/>
            </a:prstGeom>
          </p:spPr>
          <p:txBody>
            <a:bodyPr wrap="none">
              <a:spAutoFit/>
            </a:bodyPr>
            <a:lstStyle/>
            <a:p>
              <a:pPr algn="ctr"/>
              <a:r>
                <a:rPr lang="it-IT" sz="2800" b="1" i="1" dirty="0" err="1" smtClean="0">
                  <a:solidFill>
                    <a:srgbClr val="004080"/>
                  </a:solidFill>
                  <a:latin typeface="Arial"/>
                  <a:ea typeface="ヒラギノ角ゴ Pro W3" charset="-128"/>
                  <a:cs typeface="Arial"/>
                </a:rPr>
                <a:t>…</a:t>
              </a:r>
              <a:r>
                <a:rPr lang="it-IT" sz="2800" b="1" i="1" dirty="0" smtClean="0">
                  <a:solidFill>
                    <a:srgbClr val="004080"/>
                  </a:solidFill>
                  <a:latin typeface="Arial"/>
                  <a:ea typeface="ヒラギノ角ゴ Pro W3" charset="-128"/>
                  <a:cs typeface="Arial"/>
                </a:rPr>
                <a:t> e</a:t>
              </a:r>
              <a:r>
                <a:rPr sz="2800" b="1" i="1" dirty="0" smtClean="0">
                  <a:solidFill>
                    <a:srgbClr val="004080"/>
                  </a:solidFill>
                  <a:latin typeface="Arial"/>
                  <a:ea typeface="ヒラギノ角ゴ Pro W3" charset="-128"/>
                  <a:cs typeface="Arial"/>
                </a:rPr>
                <a:t> se la notifica </a:t>
              </a:r>
              <a:endParaRPr lang="it-IT" sz="2800" b="1" i="1" dirty="0" smtClean="0">
                <a:solidFill>
                  <a:srgbClr val="004080"/>
                </a:solidFill>
                <a:latin typeface="Arial"/>
                <a:ea typeface="ヒラギノ角ゴ Pro W3" charset="-128"/>
                <a:cs typeface="Arial"/>
              </a:endParaRPr>
            </a:p>
            <a:p>
              <a:pPr algn="ctr"/>
              <a:r>
                <a:rPr sz="2800" b="1" i="1" dirty="0" smtClean="0">
                  <a:solidFill>
                    <a:srgbClr val="004080"/>
                  </a:solidFill>
                  <a:latin typeface="Arial"/>
                  <a:ea typeface="ヒラギノ角ゴ Pro W3" charset="-128"/>
                  <a:cs typeface="Arial"/>
                </a:rPr>
                <a:t>viene trasmessa in ritardo</a:t>
              </a:r>
              <a:endParaRPr sz="2800" i="1" dirty="0" smtClean="0">
                <a:solidFill>
                  <a:srgbClr val="004080"/>
                </a:solidFill>
                <a:latin typeface="Arial"/>
                <a:cs typeface="Arial"/>
              </a:endParaRPr>
            </a:p>
          </p:txBody>
        </p:sp>
        <p:sp>
          <p:nvSpPr>
            <p:cNvPr id="18" name="Rettangolo 17"/>
            <p:cNvSpPr/>
            <p:nvPr/>
          </p:nvSpPr>
          <p:spPr>
            <a:xfrm rot="1510842">
              <a:off x="5746942" y="531534"/>
              <a:ext cx="1571341" cy="1411027"/>
            </a:xfrm>
            <a:prstGeom prst="rect">
              <a:avLst/>
            </a:prstGeom>
          </p:spPr>
          <p:txBody>
            <a:bodyPr wrap="square">
              <a:spAutoFit/>
            </a:bodyPr>
            <a:lstStyle/>
            <a:p>
              <a:pPr algn="ctr"/>
              <a:r>
                <a:rPr lang="it-IT" sz="9100" b="1" dirty="0" smtClean="0">
                  <a:solidFill>
                    <a:srgbClr val="004080"/>
                  </a:solidFill>
                  <a:latin typeface="Avenir Black Oblique"/>
                  <a:ea typeface="ヒラギノ角ゴ Pro W3" charset="-128"/>
                  <a:cs typeface="Avenir Black Oblique"/>
                </a:rPr>
                <a:t>?</a:t>
              </a:r>
              <a:endParaRPr sz="9100" dirty="0" smtClean="0">
                <a:solidFill>
                  <a:srgbClr val="004080"/>
                </a:solidFill>
                <a:latin typeface="Avenir Black Oblique"/>
                <a:cs typeface="Avenir Black Oblique"/>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Microsoft YaHei"/>
      </a:majorFont>
      <a:minorFont>
        <a:latin typeface="Calibri"/>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43764</TotalTime>
  <Words>4210</Words>
  <PresentationFormat>Presentazione su schermo (4:3)</PresentationFormat>
  <Paragraphs>558</Paragraphs>
  <Slides>45</Slides>
  <Notes>45</Notes>
  <HiddenSlides>0</HiddenSlides>
  <MMClips>0</MMClips>
  <ScaleCrop>false</ScaleCrop>
  <HeadingPairs>
    <vt:vector size="4" baseType="variant">
      <vt:variant>
        <vt:lpstr>Modello struttura</vt:lpstr>
      </vt:variant>
      <vt:variant>
        <vt:i4>1</vt:i4>
      </vt:variant>
      <vt:variant>
        <vt:lpstr>Titoli diapositive</vt:lpstr>
      </vt:variant>
      <vt:variant>
        <vt:i4>45</vt:i4>
      </vt:variant>
    </vt:vector>
  </HeadingPairs>
  <TitlesOfParts>
    <vt:vector size="46" baseType="lpstr">
      <vt:lpstr>2_Tema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cp:lastModifiedBy>
  <cp:revision>530</cp:revision>
  <cp:lastPrinted>1601-01-01T00:00:00Z</cp:lastPrinted>
  <dcterms:created xsi:type="dcterms:W3CDTF">2018-05-09T19:13:08Z</dcterms:created>
  <dcterms:modified xsi:type="dcterms:W3CDTF">2018-05-09T19:24:04Z</dcterms:modified>
</cp:coreProperties>
</file>